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1"/>
  </p:notesMasterIdLst>
  <p:sldIdLst>
    <p:sldId id="1561" r:id="rId2"/>
    <p:sldId id="260" r:id="rId3"/>
    <p:sldId id="2652" r:id="rId4"/>
    <p:sldId id="2614" r:id="rId5"/>
    <p:sldId id="2620" r:id="rId6"/>
    <p:sldId id="2396" r:id="rId7"/>
    <p:sldId id="2524" r:id="rId8"/>
    <p:sldId id="2615" r:id="rId9"/>
    <p:sldId id="2617" r:id="rId10"/>
    <p:sldId id="2376" r:id="rId11"/>
    <p:sldId id="2574" r:id="rId12"/>
    <p:sldId id="2618" r:id="rId13"/>
    <p:sldId id="2651" r:id="rId14"/>
    <p:sldId id="2336" r:id="rId15"/>
    <p:sldId id="2650" r:id="rId16"/>
    <p:sldId id="2649" r:id="rId17"/>
    <p:sldId id="2572" r:id="rId18"/>
    <p:sldId id="2500" r:id="rId19"/>
    <p:sldId id="2415" r:id="rId20"/>
    <p:sldId id="1847" r:id="rId21"/>
    <p:sldId id="2549" r:id="rId22"/>
    <p:sldId id="2453" r:id="rId23"/>
    <p:sldId id="2339" r:id="rId24"/>
    <p:sldId id="1491" r:id="rId25"/>
    <p:sldId id="1492" r:id="rId26"/>
    <p:sldId id="2264" r:id="rId27"/>
    <p:sldId id="2265" r:id="rId28"/>
    <p:sldId id="340" r:id="rId29"/>
    <p:sldId id="341" r:id="rId30"/>
    <p:sldId id="342" r:id="rId31"/>
    <p:sldId id="343" r:id="rId32"/>
    <p:sldId id="344" r:id="rId33"/>
    <p:sldId id="345" r:id="rId34"/>
    <p:sldId id="346" r:id="rId35"/>
    <p:sldId id="347" r:id="rId36"/>
    <p:sldId id="2641" r:id="rId37"/>
    <p:sldId id="2646" r:id="rId38"/>
    <p:sldId id="2647" r:id="rId39"/>
    <p:sldId id="2644" r:id="rId40"/>
    <p:sldId id="2645" r:id="rId41"/>
    <p:sldId id="2643" r:id="rId42"/>
    <p:sldId id="2648" r:id="rId43"/>
    <p:sldId id="2642" r:id="rId44"/>
    <p:sldId id="2594" r:id="rId45"/>
    <p:sldId id="2626" r:id="rId46"/>
    <p:sldId id="2627" r:id="rId47"/>
    <p:sldId id="2624" r:id="rId48"/>
    <p:sldId id="2625" r:id="rId49"/>
    <p:sldId id="2623" r:id="rId50"/>
    <p:sldId id="2636" r:id="rId51"/>
    <p:sldId id="2639" r:id="rId52"/>
    <p:sldId id="2638" r:id="rId53"/>
    <p:sldId id="2637" r:id="rId54"/>
    <p:sldId id="2640" r:id="rId55"/>
    <p:sldId id="2579" r:id="rId56"/>
    <p:sldId id="2633" r:id="rId57"/>
    <p:sldId id="2634" r:id="rId58"/>
    <p:sldId id="2635" r:id="rId59"/>
    <p:sldId id="2632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0BA2"/>
    <a:srgbClr val="FFFFCC"/>
    <a:srgbClr val="990033"/>
    <a:srgbClr val="CCFFFF"/>
    <a:srgbClr val="CCFF99"/>
    <a:srgbClr val="FFCCCC"/>
    <a:srgbClr val="D4F6E1"/>
    <a:srgbClr val="FFFF00"/>
    <a:srgbClr val="FF99FF"/>
    <a:srgbClr val="D8C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17" autoAdjust="0"/>
    <p:restoredTop sz="84962" autoAdjust="0"/>
  </p:normalViewPr>
  <p:slideViewPr>
    <p:cSldViewPr>
      <p:cViewPr varScale="1">
        <p:scale>
          <a:sx n="60" d="100"/>
          <a:sy n="60" d="100"/>
        </p:scale>
        <p:origin x="78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8C80998-0231-4B99-836D-160F156D074C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594567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5926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BC7F63-6A2A-4252-A79C-D90FCCC4C8F8}" type="slidenum">
              <a:rPr lang="cs-CZ" altLang="cs-CZ"/>
              <a:pPr/>
              <a:t>2</a:t>
            </a:fld>
            <a:endParaRPr lang="cs-CZ" altLang="cs-CZ"/>
          </a:p>
        </p:txBody>
      </p:sp>
      <p:sp>
        <p:nvSpPr>
          <p:cNvPr id="143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14340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D504CFA4-C3E1-423B-8DDD-8A916A2DE56F}" type="slidenum">
              <a:rPr lang="cs-CZ" altLang="cs-CZ" sz="1200">
                <a:latin typeface="Times New Roman" panose="02020603050405020304" pitchFamily="18" charset="0"/>
              </a:rPr>
              <a:pPr algn="r"/>
              <a:t>2</a:t>
            </a:fld>
            <a:endParaRPr lang="cs-CZ" altLang="cs-CZ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80999-74D8-4C80-A38B-ED5903B1C45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94919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AF680-2710-4F97-B20A-04D5884C2FB3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3973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29263-C10A-4103-9DC1-D93B0DAB99DB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66266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02258-8801-4C99-A835-92736F645AA5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61977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D4C6D-33D7-4E26-BD10-FD2225333068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69760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A9E11-3D50-4196-A116-FF84601ABD0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61707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B210-589B-4804-AD02-FE12C92CD01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31860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64717-553D-4ACB-B491-7CFCC07B0534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70791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C790-B381-44C4-98D2-D95ED8EE0282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46020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0304-8337-4918-ABCC-DC3297447CE6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35632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6062A-1E78-45CB-8588-CD40AF9BE756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73459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alt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02258-8801-4C99-A835-92736F645AA5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5114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99456" y="836712"/>
            <a:ext cx="10081120" cy="2235200"/>
          </a:xfrm>
        </p:spPr>
        <p:txBody>
          <a:bodyPr anchor="ctr">
            <a:noAutofit/>
          </a:bodyPr>
          <a:lstStyle/>
          <a:p>
            <a:r>
              <a:rPr lang="cs-CZ" altLang="cs-CZ" sz="8800" b="1" dirty="0" err="1">
                <a:latin typeface="Gungsuh" pitchFamily="18" charset="-127"/>
              </a:rPr>
              <a:t>Infokanál</a:t>
            </a:r>
            <a:r>
              <a:rPr lang="cs-CZ" altLang="cs-CZ" sz="8800" b="1" dirty="0">
                <a:latin typeface="Gungsuh" pitchFamily="18" charset="-127"/>
              </a:rPr>
              <a:t> </a:t>
            </a:r>
            <a:br>
              <a:rPr lang="cs-CZ" altLang="cs-CZ" sz="8800" b="1" dirty="0">
                <a:latin typeface="Gungsuh" pitchFamily="18" charset="-127"/>
              </a:rPr>
            </a:br>
            <a:r>
              <a:rPr lang="cs-CZ" altLang="cs-CZ" sz="8800" b="1" dirty="0">
                <a:latin typeface="Gungsuh" pitchFamily="18" charset="-127"/>
              </a:rPr>
              <a:t>obce Březnice</a:t>
            </a:r>
          </a:p>
        </p:txBody>
      </p:sp>
      <p:graphicFrame>
        <p:nvGraphicFramePr>
          <p:cNvPr id="2052" name="Object 2"/>
          <p:cNvGraphicFramePr>
            <a:graphicFrameLocks noGrp="1" noChangeAspect="1"/>
          </p:cNvGraphicFramePr>
          <p:nvPr>
            <p:ph type="subTitle" idx="1"/>
          </p:nvPr>
        </p:nvGraphicFramePr>
        <p:xfrm>
          <a:off x="3791744" y="3284984"/>
          <a:ext cx="5616624" cy="5622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1" name="Document" r:id="rId4" imgW="11802407" imgH="11816307" progId="Word.Document.8">
                  <p:embed/>
                </p:oleObj>
              </mc:Choice>
              <mc:Fallback>
                <p:oleObj name="Document" r:id="rId4" imgW="11802407" imgH="11816307" progId="Word.Document.8">
                  <p:embed/>
                  <p:pic>
                    <p:nvPicPr>
                      <p:cNvPr id="2052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lum bright="16000" contrast="18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1744" y="3284984"/>
                        <a:ext cx="5616624" cy="56229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5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752" y="441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60309"/>
      </p:ext>
    </p:extLst>
  </p:cSld>
  <p:clrMapOvr>
    <a:masterClrMapping/>
  </p:clrMapOvr>
  <p:transition advTm="3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0" y="609295"/>
            <a:ext cx="12305928" cy="6996169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cs-CZ" altLang="cs-CZ" sz="16600" b="1" dirty="0">
                <a:solidFill>
                  <a:srgbClr val="990033"/>
                </a:solidFill>
                <a:latin typeface="Bookman Old Style" panose="02050604050505020204" pitchFamily="18" charset="0"/>
              </a:rPr>
              <a:t>REKLAMA</a:t>
            </a:r>
            <a:endParaRPr lang="cs-CZ" altLang="cs-CZ" sz="7200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9939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820" y="3411299"/>
            <a:ext cx="2592288" cy="34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33987"/>
      </p:ext>
    </p:extLst>
  </p:cSld>
  <p:clrMapOvr>
    <a:masterClrMapping/>
  </p:clrMapOvr>
  <p:transition advTm="6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43" y="0"/>
            <a:ext cx="12181257" cy="6858000"/>
          </a:xfrm>
          <a:solidFill>
            <a:srgbClr val="CCFF99"/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cs-CZ" sz="3200" b="1" dirty="0"/>
          </a:p>
          <a:p>
            <a:pPr marL="0" indent="0" algn="ctr">
              <a:buNone/>
            </a:pPr>
            <a:r>
              <a:rPr lang="cs-CZ" sz="3600" b="1" dirty="0"/>
              <a:t>Firma:  Společenství kominíků a topenářů </a:t>
            </a:r>
            <a:r>
              <a:rPr lang="cs-CZ" sz="3600" dirty="0"/>
              <a:t>bude provádět v naší obci </a:t>
            </a:r>
            <a:r>
              <a:rPr lang="cs-CZ" sz="3600" b="1" dirty="0"/>
              <a:t>revize kotlů na tuhá paliva</a:t>
            </a:r>
            <a:r>
              <a:rPr lang="cs-CZ" sz="3600" dirty="0"/>
              <a:t>. </a:t>
            </a:r>
          </a:p>
          <a:p>
            <a:pPr marL="0" indent="0" algn="ctr">
              <a:buNone/>
            </a:pPr>
            <a:r>
              <a:rPr lang="cs-CZ" sz="3600" dirty="0"/>
              <a:t>Dále pak provádí </a:t>
            </a:r>
            <a:r>
              <a:rPr lang="cs-CZ" sz="3600" b="1" dirty="0"/>
              <a:t>revize, kontroly a čištění komínů, kontroly kotlů na plynná paliva</a:t>
            </a:r>
            <a:r>
              <a:rPr lang="cs-CZ" sz="3600" dirty="0"/>
              <a:t>.</a:t>
            </a:r>
          </a:p>
          <a:p>
            <a:pPr marL="0" indent="0" algn="ctr">
              <a:buNone/>
            </a:pPr>
            <a:r>
              <a:rPr lang="cs-CZ" sz="4000" dirty="0"/>
              <a:t> </a:t>
            </a:r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Termín revizí a kontrol se uskuteční v ÚTERÝ  7.6.2022</a:t>
            </a:r>
            <a:endParaRPr lang="cs-CZ" sz="3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sz="4000" dirty="0"/>
              <a:t> </a:t>
            </a:r>
            <a:r>
              <a:rPr lang="cs-CZ" sz="3600" dirty="0"/>
              <a:t>-cena za kontrolu a čištění komínu je 400 Kč</a:t>
            </a:r>
          </a:p>
          <a:p>
            <a:pPr marL="0" indent="0">
              <a:buNone/>
            </a:pPr>
            <a:r>
              <a:rPr lang="cs-CZ" sz="3600" dirty="0"/>
              <a:t>-cena za kontrolu a čištění plynového kotle je od 400 Kč</a:t>
            </a:r>
          </a:p>
          <a:p>
            <a:pPr marL="0" indent="0">
              <a:buNone/>
            </a:pPr>
            <a:r>
              <a:rPr lang="cs-CZ" sz="3600" dirty="0"/>
              <a:t>-cena za revizi kotle na tuhá paliva je 950 Kč</a:t>
            </a:r>
          </a:p>
          <a:p>
            <a:pPr marL="0" indent="0" algn="ctr">
              <a:buNone/>
            </a:pPr>
            <a:r>
              <a:rPr lang="cs-CZ" sz="3600" dirty="0">
                <a:solidFill>
                  <a:srgbClr val="FF0000"/>
                </a:solidFill>
              </a:rPr>
              <a:t> </a:t>
            </a:r>
            <a:r>
              <a:rPr lang="cs-CZ" sz="4400" dirty="0">
                <a:solidFill>
                  <a:srgbClr val="FF0000"/>
                </a:solidFill>
              </a:rPr>
              <a:t>Zájemci se mohou </a:t>
            </a:r>
            <a:r>
              <a:rPr lang="cs-CZ" sz="4400" b="1" dirty="0">
                <a:solidFill>
                  <a:srgbClr val="FF0000"/>
                </a:solidFill>
              </a:rPr>
              <a:t>objednat</a:t>
            </a:r>
            <a:r>
              <a:rPr lang="cs-CZ" sz="4400" dirty="0">
                <a:solidFill>
                  <a:srgbClr val="FF0000"/>
                </a:solidFill>
              </a:rPr>
              <a:t> telefonicky na telefonním čísle: </a:t>
            </a:r>
            <a:r>
              <a:rPr lang="cs-CZ" sz="4400" b="1" dirty="0">
                <a:solidFill>
                  <a:srgbClr val="FF0000"/>
                </a:solidFill>
              </a:rPr>
              <a:t>608 748 989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865264" y="576389"/>
            <a:ext cx="8135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6000" dirty="0"/>
          </a:p>
        </p:txBody>
      </p:sp>
      <p:pic>
        <p:nvPicPr>
          <p:cNvPr id="4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575" y="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57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575" y="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3865264" y="576389"/>
            <a:ext cx="8135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60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-3685" y="576389"/>
            <a:ext cx="12601400" cy="584430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sz="7200" b="1" u="sng" dirty="0"/>
              <a:t>Nabídka jazykových kurzů</a:t>
            </a:r>
          </a:p>
          <a:p>
            <a:pPr marL="0" indent="0" algn="ctr">
              <a:buNone/>
            </a:pPr>
            <a:r>
              <a:rPr lang="cs-CZ" sz="4800" b="1" dirty="0">
                <a:solidFill>
                  <a:schemeClr val="accent4">
                    <a:lumMod val="50000"/>
                  </a:schemeClr>
                </a:solidFill>
              </a:rPr>
              <a:t>ŠPANĚLŠTINA a ANGLIČTINA Lekce</a:t>
            </a:r>
            <a:r>
              <a:rPr lang="cs-CZ" sz="4800" dirty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cs-CZ" sz="4000" dirty="0"/>
              <a:t>- </a:t>
            </a:r>
          </a:p>
          <a:p>
            <a:pPr marL="0" indent="0" algn="ctr">
              <a:buNone/>
            </a:pPr>
            <a:r>
              <a:rPr lang="cs-CZ" sz="4000" dirty="0"/>
              <a:t>Březůvky (osobně) i kdekoliv jinde přes SKYPE.</a:t>
            </a:r>
          </a:p>
          <a:p>
            <a:pPr marL="0" indent="0" algn="ctr">
              <a:buNone/>
            </a:pPr>
            <a:r>
              <a:rPr lang="cs-CZ" sz="4000" dirty="0"/>
              <a:t>Po 12 letech pobytu na Mallorce, umím velmi dobře španělsky, dávám lekce španělštiny i konverzaci. </a:t>
            </a:r>
          </a:p>
          <a:p>
            <a:pPr marL="0" indent="0" algn="ctr">
              <a:buNone/>
            </a:pPr>
            <a:r>
              <a:rPr lang="cs-CZ" sz="4000" dirty="0"/>
              <a:t>Učím také ANGLIČTINU pro začátečníky a mírně pokročilé.</a:t>
            </a:r>
          </a:p>
          <a:p>
            <a:pPr marL="0" indent="0" algn="ctr">
              <a:buNone/>
            </a:pPr>
            <a:r>
              <a:rPr lang="cs-CZ" sz="5400" b="1" dirty="0">
                <a:solidFill>
                  <a:srgbClr val="FF0000"/>
                </a:solidFill>
              </a:rPr>
              <a:t>Kontaktujte mě na tel. 605802419 nebo </a:t>
            </a:r>
          </a:p>
          <a:p>
            <a:pPr marL="0" indent="0" algn="ctr">
              <a:buNone/>
            </a:pPr>
            <a:r>
              <a:rPr lang="cs-CZ" sz="5400" b="1" dirty="0">
                <a:solidFill>
                  <a:srgbClr val="FF0000"/>
                </a:solidFill>
              </a:rPr>
              <a:t>na email </a:t>
            </a:r>
            <a:r>
              <a:rPr lang="cs-CZ" sz="5400" b="1" dirty="0">
                <a:solidFill>
                  <a:schemeClr val="tx2">
                    <a:lumMod val="50000"/>
                  </a:schemeClr>
                </a:solidFill>
              </a:rPr>
              <a:t>blanka.s@email.cz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12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43" y="0"/>
            <a:ext cx="12181257" cy="6858000"/>
          </a:xfrm>
          <a:solidFill>
            <a:srgbClr val="CCFF99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endParaRPr lang="cs-CZ" sz="3200" dirty="0"/>
          </a:p>
          <a:p>
            <a:pPr marL="0" indent="0" algn="ctr">
              <a:buNone/>
            </a:pPr>
            <a:r>
              <a:rPr lang="cs-CZ" sz="4800" dirty="0"/>
              <a:t>Zelenina </a:t>
            </a:r>
            <a:r>
              <a:rPr lang="cs-CZ" sz="4800" dirty="0" err="1"/>
              <a:t>Juvita</a:t>
            </a:r>
            <a:r>
              <a:rPr lang="cs-CZ" sz="4800" dirty="0"/>
              <a:t> Uherský Brod bude</a:t>
            </a:r>
            <a:r>
              <a:rPr lang="cs-CZ" sz="4800" b="1" dirty="0"/>
              <a:t> v úterý 31.5. u OÚ od 11:30 do 11:50, na točně od 12:00 do 12:10 a na zastávce u FILIPA od 12:15 </a:t>
            </a:r>
            <a:r>
              <a:rPr lang="cs-CZ" sz="4800" dirty="0"/>
              <a:t>prodávat: </a:t>
            </a:r>
            <a:r>
              <a:rPr lang="cs-CZ" sz="4800" b="1" dirty="0">
                <a:solidFill>
                  <a:srgbClr val="FF0000"/>
                </a:solidFill>
              </a:rPr>
              <a:t>čerstvé jahody, Slovenské rajčata, papriky, okurky, ředkvičky, kedlubny dále konzumní brambory, nový česnek, cibuli, jablka a další ovoce a zeleninu. Dále nabízíme žampiony, hlívu ústřičnou, olejové svíčky a med.</a:t>
            </a:r>
            <a:endParaRPr lang="cs-CZ" sz="6600" b="1" dirty="0">
              <a:solidFill>
                <a:srgbClr val="FF000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865264" y="576389"/>
            <a:ext cx="8135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6000" dirty="0"/>
          </a:p>
        </p:txBody>
      </p:sp>
      <p:pic>
        <p:nvPicPr>
          <p:cNvPr id="4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575" y="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98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44" y="476672"/>
            <a:ext cx="8178345" cy="8178345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 flipH="1" flipV="1">
            <a:off x="-3913112" y="6858000"/>
            <a:ext cx="3816424" cy="233164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63352" y="590532"/>
            <a:ext cx="10801200" cy="3774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cs-CZ" altLang="cs-CZ" sz="11500" b="1" dirty="0">
                <a:solidFill>
                  <a:srgbClr val="990033"/>
                </a:solidFill>
                <a:latin typeface="Bookman Old Style" panose="02050604050505020204" pitchFamily="18" charset="0"/>
              </a:rPr>
              <a:t>Pozvánky</a:t>
            </a:r>
            <a:endParaRPr lang="cs-CZ" altLang="cs-CZ" sz="6000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286140"/>
      </p:ext>
    </p:extLst>
  </p:cSld>
  <p:clrMapOvr>
    <a:masterClrMapping/>
  </p:clrMapOvr>
  <p:transition advTm="6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4483101" y="625476"/>
            <a:ext cx="4481513" cy="158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cs-CZ" sz="28700" b="1" kern="10" spc="-9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0"/>
            <a:ext cx="11017223" cy="6858000"/>
          </a:xfrm>
          <a:prstGeom prst="rect">
            <a:avLst/>
          </a:prstGeom>
        </p:spPr>
      </p:pic>
      <p:pic>
        <p:nvPicPr>
          <p:cNvPr id="6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330" y="1894682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050184"/>
      </p:ext>
    </p:extLst>
  </p:cSld>
  <p:clrMapOvr>
    <a:masterClrMapping/>
  </p:clrMapOvr>
  <p:transition advTm="10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4483101" y="625476"/>
            <a:ext cx="4481513" cy="158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cs-CZ" sz="28700" b="1" kern="10" spc="-9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8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0728"/>
            <a:ext cx="12192000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43558"/>
      </p:ext>
    </p:extLst>
  </p:cSld>
  <p:clrMapOvr>
    <a:masterClrMapping/>
  </p:clrMapOvr>
  <p:transition advTm="1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4483101" y="625476"/>
            <a:ext cx="4481513" cy="158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cs-CZ" sz="28700" b="1" kern="10" spc="-9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-19677" y="0"/>
            <a:ext cx="12192001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cs-CZ" sz="5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8816" y="0"/>
            <a:ext cx="13440816" cy="11625943"/>
          </a:xfrm>
          <a:prstGeom prst="rect">
            <a:avLst/>
          </a:prstGeom>
        </p:spPr>
      </p:pic>
      <p:pic>
        <p:nvPicPr>
          <p:cNvPr id="8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329273"/>
      </p:ext>
    </p:extLst>
  </p:cSld>
  <p:clrMapOvr>
    <a:masterClrMapping/>
  </p:clrMapOvr>
  <p:transition advTm="1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4483101" y="625476"/>
            <a:ext cx="4481513" cy="158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cs-CZ" sz="28700" b="1" kern="10" spc="-9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 flipV="1">
            <a:off x="-19677" y="-243408"/>
            <a:ext cx="12211677" cy="2434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cs-CZ" sz="5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0"/>
            <a:ext cx="10873208" cy="6858000"/>
          </a:xfrm>
          <a:prstGeom prst="rect">
            <a:avLst/>
          </a:prstGeom>
        </p:spPr>
      </p:pic>
      <p:pic>
        <p:nvPicPr>
          <p:cNvPr id="8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367117"/>
      </p:ext>
    </p:extLst>
  </p:cSld>
  <p:clrMapOvr>
    <a:masterClrMapping/>
  </p:clrMapOvr>
  <p:transition advTm="10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4483101" y="625476"/>
            <a:ext cx="4481513" cy="158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cs-CZ" sz="28700" b="1" kern="10" spc="-9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-19677" y="0"/>
            <a:ext cx="12192001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cs-CZ" sz="5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4" y="-28981"/>
            <a:ext cx="12243521" cy="6886981"/>
          </a:xfrm>
          <a:prstGeom prst="rect">
            <a:avLst/>
          </a:prstGeom>
        </p:spPr>
      </p:pic>
      <p:pic>
        <p:nvPicPr>
          <p:cNvPr id="8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799492"/>
      </p:ext>
    </p:extLst>
  </p:cSld>
  <p:clrMapOvr>
    <a:masterClrMapping/>
  </p:clrMapOvr>
  <p:transition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2027238" y="908050"/>
            <a:ext cx="8640762" cy="520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 u="sng" dirty="0">
                <a:solidFill>
                  <a:srgbClr val="0033CC"/>
                </a:solidFill>
                <a:latin typeface="Tahoma" panose="020B0604030504040204" pitchFamily="34" charset="0"/>
              </a:rPr>
              <a:t>Úřední hodiny Obecního úřadu Březnice: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 u="sng" dirty="0">
                <a:solidFill>
                  <a:srgbClr val="0033CC"/>
                </a:solidFill>
                <a:latin typeface="Tahoma" panose="020B0604030504040204" pitchFamily="34" charset="0"/>
              </a:rPr>
              <a:t>Tel: 577 991 165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4000" b="1" dirty="0">
                <a:latin typeface="Tahoma" panose="020B0604030504040204" pitchFamily="34" charset="0"/>
              </a:rPr>
              <a:t>Pondělí		8.00 -  17.00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4000" b="1" dirty="0">
                <a:latin typeface="Tahoma" panose="020B0604030504040204" pitchFamily="34" charset="0"/>
              </a:rPr>
              <a:t>Úterý			8.00 -  15.00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4000" b="1" dirty="0">
                <a:latin typeface="Tahoma" panose="020B0604030504040204" pitchFamily="34" charset="0"/>
              </a:rPr>
              <a:t>Středa			8.00 -  17.00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4000" b="1" dirty="0">
                <a:latin typeface="Tahoma" panose="020B0604030504040204" pitchFamily="34" charset="0"/>
              </a:rPr>
              <a:t>Čtvrtek		---------------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4000" b="1" dirty="0">
                <a:latin typeface="Tahoma" panose="020B0604030504040204" pitchFamily="34" charset="0"/>
              </a:rPr>
              <a:t>Pátek	 		13.00 – 15.00</a:t>
            </a:r>
          </a:p>
        </p:txBody>
      </p:sp>
      <p:pic>
        <p:nvPicPr>
          <p:cNvPr id="13316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177" y="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17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0912671"/>
              </p:ext>
            </p:extLst>
          </p:nvPr>
        </p:nvGraphicFramePr>
        <p:xfrm>
          <a:off x="10913" y="0"/>
          <a:ext cx="2000772" cy="242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5" name="Dokument" r:id="rId5" imgW="6504352" imgH="7867723" progId="Word.Document.8">
                  <p:embed/>
                </p:oleObj>
              </mc:Choice>
              <mc:Fallback>
                <p:oleObj name="Dokument" r:id="rId5" imgW="6504352" imgH="7867723" progId="Word.Document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16000"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13" y="0"/>
                        <a:ext cx="2000772" cy="242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Tm="4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191344" y="294176"/>
            <a:ext cx="11305256" cy="4525963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cs-CZ" altLang="cs-CZ" sz="17300" b="1" dirty="0">
                <a:solidFill>
                  <a:srgbClr val="990033"/>
                </a:solidFill>
                <a:latin typeface="Bookman Old Style" panose="02050604050505020204" pitchFamily="18" charset="0"/>
              </a:rPr>
              <a:t>Sport</a:t>
            </a:r>
            <a:endParaRPr lang="cs-CZ" altLang="cs-CZ" sz="8800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9939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76" y="2843323"/>
            <a:ext cx="3960440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24701"/>
      </p:ext>
    </p:extLst>
  </p:cSld>
  <p:clrMapOvr>
    <a:masterClrMapping/>
  </p:clrMapOvr>
  <p:transition advTm="6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4483101" y="625476"/>
            <a:ext cx="4481513" cy="158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cs-CZ" sz="28700" b="1" kern="10" spc="-9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-25559" y="2941"/>
            <a:ext cx="12192001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cs-CZ" sz="5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0"/>
            <a:ext cx="11975098" cy="6858000"/>
          </a:xfrm>
          <a:prstGeom prst="rect">
            <a:avLst/>
          </a:prstGeom>
        </p:spPr>
      </p:pic>
      <p:pic>
        <p:nvPicPr>
          <p:cNvPr id="7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154" y="4077072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585730"/>
      </p:ext>
    </p:extLst>
  </p:cSld>
  <p:clrMapOvr>
    <a:masterClrMapping/>
  </p:clrMapOvr>
  <p:transition advTm="10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4483101" y="625476"/>
            <a:ext cx="4481513" cy="158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cs-CZ" sz="28700" b="1" kern="10" spc="-9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-25559" y="2941"/>
            <a:ext cx="12192001" cy="11449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cs-CZ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cs-CZ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cs-CZ" sz="7200" b="1" u="sng" dirty="0"/>
              <a:t>Mistrovské zápasy SK Březnice:</a:t>
            </a:r>
          </a:p>
          <a:p>
            <a:pPr algn="ctr"/>
            <a:r>
              <a:rPr lang="cs-CZ" sz="6000" b="1" u="sng" dirty="0">
                <a:solidFill>
                  <a:srgbClr val="FF0000"/>
                </a:solidFill>
              </a:rPr>
              <a:t>Muži:</a:t>
            </a:r>
            <a:r>
              <a:rPr lang="cs-CZ" sz="6000" b="1" dirty="0">
                <a:solidFill>
                  <a:srgbClr val="FF0000"/>
                </a:solidFill>
              </a:rPr>
              <a:t>  Louky - SK Březnice 0:3</a:t>
            </a:r>
          </a:p>
          <a:p>
            <a:pPr algn="ctr"/>
            <a:r>
              <a:rPr lang="cs-CZ" sz="6000" b="1" u="sng" dirty="0">
                <a:solidFill>
                  <a:schemeClr val="accent1">
                    <a:lumMod val="50000"/>
                  </a:schemeClr>
                </a:solidFill>
              </a:rPr>
              <a:t>Dorost:</a:t>
            </a:r>
            <a:r>
              <a:rPr lang="cs-CZ" sz="6000" b="1" dirty="0">
                <a:solidFill>
                  <a:schemeClr val="accent1">
                    <a:lumMod val="50000"/>
                  </a:schemeClr>
                </a:solidFill>
              </a:rPr>
              <a:t> SK Březnice – Ludkovice 1:3</a:t>
            </a:r>
          </a:p>
          <a:p>
            <a:pPr algn="ctr"/>
            <a:r>
              <a:rPr lang="cs-CZ" sz="6000" b="1" u="sng" dirty="0">
                <a:solidFill>
                  <a:schemeClr val="accent4">
                    <a:lumMod val="50000"/>
                  </a:schemeClr>
                </a:solidFill>
              </a:rPr>
              <a:t>Žáci:</a:t>
            </a:r>
            <a:r>
              <a:rPr lang="cs-CZ" sz="6000" b="1" dirty="0">
                <a:solidFill>
                  <a:schemeClr val="accent4">
                    <a:lumMod val="50000"/>
                  </a:schemeClr>
                </a:solidFill>
              </a:rPr>
              <a:t> SK Březnice – Tečovice 3:0</a:t>
            </a:r>
          </a:p>
          <a:p>
            <a:pPr algn="ctr"/>
            <a:r>
              <a:rPr lang="cs-CZ" sz="6000" b="1" u="sng" dirty="0">
                <a:solidFill>
                  <a:schemeClr val="accent6">
                    <a:lumMod val="50000"/>
                  </a:schemeClr>
                </a:solidFill>
              </a:rPr>
              <a:t>Přípravka:</a:t>
            </a:r>
            <a:r>
              <a:rPr lang="cs-CZ" sz="6000" b="1" dirty="0">
                <a:solidFill>
                  <a:schemeClr val="accent6">
                    <a:lumMod val="50000"/>
                  </a:schemeClr>
                </a:solidFill>
              </a:rPr>
              <a:t> Lukov - Březnice 2:7</a:t>
            </a:r>
          </a:p>
          <a:p>
            <a:pPr algn="ctr"/>
            <a:endParaRPr lang="cs-CZ" sz="6000" b="1" dirty="0">
              <a:solidFill>
                <a:srgbClr val="FF0000"/>
              </a:solidFill>
            </a:endParaRPr>
          </a:p>
          <a:p>
            <a:pPr algn="ctr"/>
            <a:endParaRPr lang="cs-CZ" sz="6000" b="1" dirty="0">
              <a:solidFill>
                <a:srgbClr val="FF0000"/>
              </a:solidFill>
            </a:endParaRPr>
          </a:p>
          <a:p>
            <a:pPr algn="ctr"/>
            <a:endParaRPr lang="cs-CZ" sz="54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cs-CZ" sz="54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cs-CZ" sz="54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cs-CZ" sz="54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cs-CZ" sz="5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7497" y="5373216"/>
            <a:ext cx="1910027" cy="191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25258"/>
      </p:ext>
    </p:extLst>
  </p:cSld>
  <p:clrMapOvr>
    <a:masterClrMapping/>
  </p:clrMapOvr>
  <p:transition advTm="10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4483101" y="625476"/>
            <a:ext cx="4481513" cy="158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cs-CZ" sz="28700" b="1" kern="10" spc="-9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-25559" y="2941"/>
            <a:ext cx="12192001" cy="77251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cs-CZ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cs-CZ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cs-CZ" sz="5400" b="1" u="sng" dirty="0"/>
              <a:t>Mistrovské zápasy SK Březnice:</a:t>
            </a:r>
          </a:p>
          <a:p>
            <a:pPr algn="ctr"/>
            <a:r>
              <a:rPr lang="cs-CZ" sz="4400" b="1" u="sng" dirty="0">
                <a:solidFill>
                  <a:srgbClr val="FF0000"/>
                </a:solidFill>
              </a:rPr>
              <a:t>MUŽI:</a:t>
            </a:r>
            <a:r>
              <a:rPr lang="cs-CZ" sz="4400" b="1" dirty="0">
                <a:solidFill>
                  <a:srgbClr val="FF0000"/>
                </a:solidFill>
              </a:rPr>
              <a:t> neděle 29.05.2022 - začátek 17:00</a:t>
            </a:r>
          </a:p>
          <a:p>
            <a:pPr algn="ctr"/>
            <a:r>
              <a:rPr lang="cs-CZ" sz="4400" b="1" dirty="0">
                <a:solidFill>
                  <a:srgbClr val="FF0000"/>
                </a:solidFill>
              </a:rPr>
              <a:t>SK Březnice - Kostelec</a:t>
            </a:r>
          </a:p>
          <a:p>
            <a:pPr algn="ctr"/>
            <a:r>
              <a:rPr lang="cs-CZ" sz="4400" b="1" u="sng" dirty="0">
                <a:solidFill>
                  <a:schemeClr val="accent6">
                    <a:lumMod val="50000"/>
                  </a:schemeClr>
                </a:solidFill>
              </a:rPr>
              <a:t>DOROST:</a:t>
            </a:r>
            <a:r>
              <a:rPr lang="cs-CZ" sz="4400" b="1" dirty="0">
                <a:solidFill>
                  <a:schemeClr val="accent6">
                    <a:lumMod val="50000"/>
                  </a:schemeClr>
                </a:solidFill>
              </a:rPr>
              <a:t> sobota 28.05.2022 – začátek 14:00</a:t>
            </a:r>
          </a:p>
          <a:p>
            <a:pPr algn="ctr"/>
            <a:r>
              <a:rPr lang="cs-CZ" sz="4400" b="1" dirty="0">
                <a:solidFill>
                  <a:schemeClr val="accent6">
                    <a:lumMod val="50000"/>
                  </a:schemeClr>
                </a:solidFill>
              </a:rPr>
              <a:t>SK Březnice - Štípa</a:t>
            </a:r>
          </a:p>
          <a:p>
            <a:pPr algn="ctr"/>
            <a:r>
              <a:rPr lang="cs-CZ" sz="4400" b="1" u="sng" dirty="0">
                <a:solidFill>
                  <a:schemeClr val="accent5">
                    <a:lumMod val="50000"/>
                  </a:schemeClr>
                </a:solidFill>
              </a:rPr>
              <a:t>ŽÁCI:</a:t>
            </a:r>
            <a:r>
              <a:rPr lang="cs-CZ" sz="4400" b="1" dirty="0">
                <a:solidFill>
                  <a:schemeClr val="accent5">
                    <a:lumMod val="50000"/>
                  </a:schemeClr>
                </a:solidFill>
              </a:rPr>
              <a:t> neděle 29.05.2022 – začátek 14:30</a:t>
            </a:r>
          </a:p>
          <a:p>
            <a:pPr algn="ctr"/>
            <a:r>
              <a:rPr lang="cs-CZ" sz="4400" b="1" dirty="0" err="1">
                <a:solidFill>
                  <a:schemeClr val="accent5">
                    <a:lumMod val="50000"/>
                  </a:schemeClr>
                </a:solidFill>
              </a:rPr>
              <a:t>Hř</a:t>
            </a:r>
            <a:r>
              <a:rPr lang="cs-CZ" sz="4400" b="1" dirty="0">
                <a:solidFill>
                  <a:schemeClr val="accent5">
                    <a:lumMod val="50000"/>
                  </a:schemeClr>
                </a:solidFill>
              </a:rPr>
              <a:t>. Újezd - SK Březnice</a:t>
            </a:r>
          </a:p>
          <a:p>
            <a:pPr algn="ctr"/>
            <a:r>
              <a:rPr lang="cs-CZ" sz="4400" b="1" u="sng" dirty="0">
                <a:solidFill>
                  <a:schemeClr val="bg2">
                    <a:lumMod val="10000"/>
                  </a:schemeClr>
                </a:solidFill>
              </a:rPr>
              <a:t>PŘÍPRAVKA:</a:t>
            </a:r>
            <a:r>
              <a:rPr lang="cs-CZ" sz="4400" b="1" dirty="0">
                <a:solidFill>
                  <a:schemeClr val="bg2">
                    <a:lumMod val="10000"/>
                  </a:schemeClr>
                </a:solidFill>
              </a:rPr>
              <a:t> středa 01.06.2022 – začátek 17:00</a:t>
            </a:r>
          </a:p>
          <a:p>
            <a:pPr algn="ctr"/>
            <a:r>
              <a:rPr lang="cs-CZ" sz="4400" b="1" dirty="0">
                <a:solidFill>
                  <a:schemeClr val="bg2">
                    <a:lumMod val="10000"/>
                  </a:schemeClr>
                </a:solidFill>
              </a:rPr>
              <a:t>Tečovice - SK Březnice</a:t>
            </a:r>
            <a:endParaRPr lang="cs-CZ" sz="5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cs-CZ" sz="5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460636"/>
      </p:ext>
    </p:extLst>
  </p:cSld>
  <p:clrMapOvr>
    <a:masterClrMapping/>
  </p:clrMapOvr>
  <p:transition advTm="10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839416" y="908051"/>
            <a:ext cx="10337741" cy="4525963"/>
          </a:xfrm>
        </p:spPr>
        <p:txBody>
          <a:bodyPr>
            <a:normAutofit fontScale="92500"/>
          </a:bodyPr>
          <a:lstStyle/>
          <a:p>
            <a:pPr algn="ctr">
              <a:buFontTx/>
              <a:buNone/>
            </a:pPr>
            <a:r>
              <a:rPr lang="cs-CZ" altLang="cs-CZ" sz="18700" b="1" dirty="0">
                <a:latin typeface="Bookman Old Style" panose="02050604050505020204" pitchFamily="18" charset="0"/>
              </a:rPr>
              <a:t>ODPADY</a:t>
            </a:r>
            <a:endParaRPr lang="cs-CZ" altLang="cs-CZ" sz="9400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9939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2" y="3317274"/>
            <a:ext cx="3960440" cy="352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10736"/>
      </p:ext>
    </p:extLst>
  </p:cSld>
  <p:clrMapOvr>
    <a:masterClrMapping/>
  </p:clrMapOvr>
  <p:transition advTm="6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0" y="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Zástupný symbol pro obsah 1"/>
          <p:cNvSpPr>
            <a:spLocks noGrp="1"/>
          </p:cNvSpPr>
          <p:nvPr>
            <p:ph idx="4294967295"/>
          </p:nvPr>
        </p:nvSpPr>
        <p:spPr>
          <a:xfrm>
            <a:off x="0" y="0"/>
            <a:ext cx="12192000" cy="685800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cs-CZ" altLang="cs-CZ" sz="40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cs-CZ" altLang="cs-CZ" sz="4000" b="1" dirty="0">
                <a:solidFill>
                  <a:srgbClr val="FF0000"/>
                </a:solidFill>
              </a:rPr>
              <a:t>  </a:t>
            </a:r>
          </a:p>
          <a:p>
            <a:pPr marL="0" indent="0" algn="ctr">
              <a:buNone/>
            </a:pPr>
            <a:endParaRPr lang="cs-CZ" altLang="cs-CZ" sz="4000" dirty="0"/>
          </a:p>
          <a:p>
            <a:pPr marL="0" indent="0" algn="ctr">
              <a:buNone/>
            </a:pPr>
            <a:endParaRPr lang="cs-CZ" altLang="cs-CZ" sz="40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cs-CZ" altLang="cs-CZ" sz="4400" dirty="0"/>
          </a:p>
          <a:p>
            <a:pPr marL="0" indent="0" algn="ctr">
              <a:buNone/>
            </a:pPr>
            <a:endParaRPr lang="cs-CZ" altLang="cs-CZ" sz="4400" dirty="0"/>
          </a:p>
        </p:txBody>
      </p:sp>
      <p:pic>
        <p:nvPicPr>
          <p:cNvPr id="2765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701" y="2540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4483101" y="625476"/>
            <a:ext cx="4481513" cy="158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cs-CZ" sz="28700" b="1" kern="10" spc="-9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0" y="315119"/>
            <a:ext cx="9912350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cs-CZ" altLang="cs-CZ" sz="5400" dirty="0">
                <a:solidFill>
                  <a:schemeClr val="hlink"/>
                </a:solidFill>
                <a:latin typeface="Times New Roman" panose="02020603050405020304" pitchFamily="18" charset="0"/>
              </a:rPr>
              <a:t>Odvoz plastů proběhne </a:t>
            </a:r>
          </a:p>
          <a:p>
            <a:pPr algn="ctr" eaLnBrk="0" hangingPunct="0"/>
            <a:r>
              <a:rPr lang="cs-CZ" altLang="cs-CZ" sz="8000" b="1" dirty="0">
                <a:solidFill>
                  <a:srgbClr val="2C1A00"/>
                </a:solidFill>
                <a:latin typeface="Times New Roman" panose="02020603050405020304" pitchFamily="18" charset="0"/>
              </a:rPr>
              <a:t>Ve </a:t>
            </a:r>
            <a:r>
              <a:rPr lang="cs-CZ" altLang="cs-CZ" sz="8000" b="1">
                <a:solidFill>
                  <a:srgbClr val="2C1A00"/>
                </a:solidFill>
                <a:latin typeface="Times New Roman" panose="02020603050405020304" pitchFamily="18" charset="0"/>
              </a:rPr>
              <a:t>čtvrtek 02.06.2022 </a:t>
            </a:r>
            <a:endParaRPr lang="cs-CZ" altLang="cs-CZ" sz="8000" b="1" dirty="0">
              <a:solidFill>
                <a:srgbClr val="2C1A00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cs-CZ" altLang="cs-CZ" sz="5400" dirty="0">
                <a:solidFill>
                  <a:schemeClr val="hlink"/>
                </a:solidFill>
                <a:latin typeface="Times New Roman" panose="02020603050405020304" pitchFamily="18" charset="0"/>
              </a:rPr>
              <a:t>  Pytle s plasty nachystejte</a:t>
            </a:r>
          </a:p>
          <a:p>
            <a:pPr eaLnBrk="0" hangingPunct="0"/>
            <a:r>
              <a:rPr lang="cs-CZ" altLang="cs-CZ" sz="5400" dirty="0">
                <a:solidFill>
                  <a:schemeClr val="hlink"/>
                </a:solidFill>
                <a:latin typeface="Times New Roman" panose="02020603050405020304" pitchFamily="18" charset="0"/>
              </a:rPr>
              <a:t>    prosím ráno před Vaše 	nemovitosti, kam zajíždějí 	svozové vozy 					  	Technických služeb </a:t>
            </a:r>
            <a:r>
              <a:rPr lang="cs-CZ" altLang="cs-CZ" sz="5400" dirty="0">
                <a:solidFill>
                  <a:schemeClr val="hlink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  </a:t>
            </a:r>
            <a:endParaRPr lang="cs-CZ" altLang="cs-CZ" sz="5400" dirty="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74" name="Picture 2" descr="Jak správně třídit odpady? – Alíkoviny – Alík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777" y="3140968"/>
            <a:ext cx="4130391" cy="371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612564"/>
      </p:ext>
    </p:extLst>
  </p:cSld>
  <p:clrMapOvr>
    <a:masterClrMapping/>
  </p:clrMapOvr>
  <p:transition advTm="10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701" y="2540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411" y="25400"/>
            <a:ext cx="12192000" cy="7171194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/>
            <a:endParaRPr lang="cs-CZ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cs-CZ" sz="3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Obec Březnice je zapojena v systému společnosti    			EKO-KOM, která za zajištění využití odpadů    </a:t>
            </a:r>
          </a:p>
          <a:p>
            <a:r>
              <a:rPr lang="cs-CZ" sz="3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z obalů zpětně obci Březnice vyplácí finanční odměnu.</a:t>
            </a:r>
            <a:br>
              <a:rPr lang="cs-CZ" sz="3800" dirty="0"/>
            </a:br>
            <a:r>
              <a:rPr lang="cs-CZ" sz="3800" dirty="0"/>
              <a:t>  </a:t>
            </a:r>
            <a:r>
              <a:rPr lang="cs-CZ" sz="4000" b="1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Za první čtvrtletí letošního roku jsme díky     	objemu vytříděných plastů (2,9 t), kovů (8 t)  a skla (5,42 t) obdrželi od firmy EKO-KOM, a.s. částku </a:t>
            </a:r>
            <a:r>
              <a:rPr lang="cs-CZ" sz="40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20.799,- Kč </a:t>
            </a:r>
            <a:r>
              <a:rPr lang="cs-CZ" sz="4000" b="1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+ částku </a:t>
            </a:r>
            <a:r>
              <a:rPr lang="cs-CZ" sz="40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8.292,- Kč</a:t>
            </a:r>
          </a:p>
          <a:p>
            <a:r>
              <a:rPr lang="cs-CZ" sz="40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cs-CZ" sz="4000" b="1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za zajištění míst zpětného odběru</a:t>
            </a:r>
            <a:br>
              <a:rPr lang="cs-CZ" sz="4000" dirty="0"/>
            </a:br>
            <a:r>
              <a:rPr lang="cs-CZ" sz="4000" dirty="0"/>
              <a:t>           </a:t>
            </a:r>
            <a:r>
              <a:rPr lang="cs-CZ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Děkujeme, že třídíte odpad</a:t>
            </a:r>
          </a:p>
          <a:p>
            <a:endParaRPr lang="cs-CZ" sz="4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101" y="17780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256" y="5155042"/>
            <a:ext cx="3809155" cy="203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20992"/>
      </p:ext>
    </p:extLst>
  </p:cSld>
  <p:clrMapOvr>
    <a:masterClrMapping/>
  </p:clrMapOvr>
  <p:transition advTm="10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701" y="2540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25400"/>
            <a:ext cx="14160895" cy="714041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endParaRPr lang="cs-CZ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744760" y="-891480"/>
            <a:ext cx="13728848" cy="8187021"/>
          </a:xfrm>
          <a:prstGeom prst="rect">
            <a:avLst/>
          </a:prstGeom>
        </p:spPr>
      </p:pic>
      <p:pic>
        <p:nvPicPr>
          <p:cNvPr id="8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39200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373164"/>
      </p:ext>
    </p:extLst>
  </p:cSld>
  <p:clrMapOvr>
    <a:masterClrMapping/>
  </p:clrMapOvr>
  <p:transition advTm="8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839416" y="908051"/>
            <a:ext cx="10337741" cy="4525963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cs-CZ" altLang="cs-CZ" sz="18700" b="1" dirty="0"/>
              <a:t>DOPRAVA</a:t>
            </a:r>
          </a:p>
          <a:p>
            <a:pPr algn="ctr">
              <a:buFontTx/>
              <a:buNone/>
            </a:pPr>
            <a:r>
              <a:rPr lang="cs-CZ" altLang="cs-CZ" sz="9400" b="1" dirty="0">
                <a:solidFill>
                  <a:srgbClr val="990033"/>
                </a:solidFill>
              </a:rPr>
              <a:t> </a:t>
            </a:r>
          </a:p>
        </p:txBody>
      </p:sp>
      <p:pic>
        <p:nvPicPr>
          <p:cNvPr id="39939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736" y="3212976"/>
            <a:ext cx="5234418" cy="337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24082"/>
      </p:ext>
    </p:extLst>
  </p:cSld>
  <p:clrMapOvr>
    <a:masterClrMapping/>
  </p:clrMapOvr>
  <p:transition advTm="6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0" y="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Zástupný symbol pro obsah 1"/>
          <p:cNvSpPr>
            <a:spLocks noGrp="1"/>
          </p:cNvSpPr>
          <p:nvPr>
            <p:ph idx="4294967295"/>
          </p:nvPr>
        </p:nvSpPr>
        <p:spPr>
          <a:xfrm>
            <a:off x="0" y="25400"/>
            <a:ext cx="12192000" cy="6858000"/>
          </a:xfrm>
          <a:solidFill>
            <a:srgbClr val="CCFFCC"/>
          </a:solidFill>
        </p:spPr>
        <p:txBody>
          <a:bodyPr/>
          <a:lstStyle/>
          <a:p>
            <a:pPr marL="0" indent="0" algn="ctr">
              <a:buNone/>
            </a:pPr>
            <a:endParaRPr lang="cs-CZ" altLang="cs-CZ" sz="40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cs-CZ" altLang="cs-CZ" sz="4000" b="1" dirty="0">
                <a:solidFill>
                  <a:srgbClr val="FF0000"/>
                </a:solidFill>
              </a:rPr>
              <a:t>  </a:t>
            </a:r>
          </a:p>
          <a:p>
            <a:pPr marL="0" indent="0" algn="ctr">
              <a:buNone/>
            </a:pPr>
            <a:endParaRPr lang="cs-CZ" altLang="cs-CZ" sz="4000" dirty="0"/>
          </a:p>
          <a:p>
            <a:pPr marL="0" indent="0" algn="ctr">
              <a:buNone/>
            </a:pPr>
            <a:endParaRPr lang="cs-CZ" altLang="cs-CZ" sz="40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cs-CZ" altLang="cs-CZ" sz="4400" dirty="0"/>
          </a:p>
          <a:p>
            <a:pPr marL="0" indent="0" algn="ctr">
              <a:buNone/>
            </a:pPr>
            <a:endParaRPr lang="cs-CZ" altLang="cs-CZ" sz="4400" dirty="0"/>
          </a:p>
        </p:txBody>
      </p:sp>
      <p:pic>
        <p:nvPicPr>
          <p:cNvPr id="2765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701" y="2540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343992" y="476672"/>
            <a:ext cx="11377264" cy="44597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042"/>
              </a:avLst>
            </a:prstTxWarp>
          </a:bodyPr>
          <a:lstStyle/>
          <a:p>
            <a:pPr algn="ctr"/>
            <a:r>
              <a:rPr lang="cs-CZ" sz="9600" b="1" u="sng" dirty="0"/>
              <a:t>Odjezdy autobusů z horního konce – z točny Březnice do Zlína  </a:t>
            </a:r>
          </a:p>
          <a:p>
            <a:pPr algn="just"/>
            <a:r>
              <a:rPr lang="cs-CZ" sz="9600" b="1" u="sng" dirty="0"/>
              <a:t>– pondělí – pátek</a:t>
            </a:r>
            <a:endParaRPr lang="cs-CZ" sz="9600" b="1" u="sng" dirty="0">
              <a:solidFill>
                <a:srgbClr val="FF0000"/>
              </a:solidFill>
            </a:endParaRPr>
          </a:p>
          <a:p>
            <a:pPr algn="ctr"/>
            <a:endParaRPr lang="cs-CZ" sz="28700" b="1" u="sng" kern="10" spc="-9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11526" y="1239714"/>
            <a:ext cx="3168352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4:</a:t>
            </a:r>
            <a:r>
              <a:rPr lang="en-GB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45</a:t>
            </a:r>
            <a:endParaRPr lang="cs-CZ" altLang="cs-CZ" sz="4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GB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5:09</a:t>
            </a:r>
            <a:r>
              <a:rPr lang="cs-CZ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endParaRPr lang="en-GB" altLang="cs-CZ" sz="4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GB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5:55</a:t>
            </a:r>
          </a:p>
          <a:p>
            <a:pPr eaLnBrk="0" hangingPunct="0"/>
            <a:r>
              <a:rPr lang="cs-CZ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7:00</a:t>
            </a:r>
          </a:p>
          <a:p>
            <a:pPr eaLnBrk="0" hangingPunct="0"/>
            <a:r>
              <a:rPr lang="cs-CZ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8.00 </a:t>
            </a:r>
            <a:endParaRPr lang="cs-CZ" altLang="cs-CZ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cs-CZ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10:00</a:t>
            </a:r>
          </a:p>
          <a:p>
            <a:pPr eaLnBrk="0" hangingPunct="0"/>
            <a:r>
              <a:rPr lang="cs-CZ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</a:t>
            </a:r>
            <a:r>
              <a:rPr lang="en-GB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</a:t>
            </a:r>
            <a:r>
              <a:rPr lang="cs-CZ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:</a:t>
            </a:r>
            <a:r>
              <a:rPr lang="en-GB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40</a:t>
            </a:r>
            <a:endParaRPr lang="cs-CZ" altLang="cs-CZ" sz="4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eaLnBrk="0" hangingPunct="0"/>
            <a:endParaRPr lang="cs-CZ" altLang="cs-CZ" sz="4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cs-CZ" altLang="cs-CZ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818460" y="2589490"/>
            <a:ext cx="194421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12:55</a:t>
            </a:r>
          </a:p>
          <a:p>
            <a:pPr eaLnBrk="0" hangingPunct="0"/>
            <a:r>
              <a:rPr lang="en-GB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13:45</a:t>
            </a:r>
          </a:p>
          <a:p>
            <a:pPr eaLnBrk="0" hangingPunct="0"/>
            <a:r>
              <a:rPr lang="en-GB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14:35</a:t>
            </a:r>
          </a:p>
          <a:p>
            <a:pPr eaLnBrk="0" hangingPunct="0"/>
            <a:r>
              <a:rPr lang="cs-CZ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15:20</a:t>
            </a:r>
            <a:endParaRPr lang="en-GB" altLang="cs-CZ" sz="4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cs-CZ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15:55</a:t>
            </a:r>
          </a:p>
          <a:p>
            <a:pPr eaLnBrk="0" hangingPunct="0"/>
            <a:r>
              <a:rPr lang="en-GB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endParaRPr lang="cs-CZ" altLang="cs-CZ" sz="4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204" y="2423073"/>
            <a:ext cx="2121592" cy="201185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4187" y="2136932"/>
            <a:ext cx="3974025" cy="366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02115"/>
      </p:ext>
    </p:extLst>
  </p:cSld>
  <p:clrMapOvr>
    <a:masterClrMapping/>
  </p:clrMapOvr>
  <p:transition advTm="1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35360" y="332656"/>
            <a:ext cx="111612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6000" b="1" dirty="0"/>
              <a:t> </a:t>
            </a:r>
            <a:endParaRPr lang="cs-CZ" sz="6000" dirty="0"/>
          </a:p>
        </p:txBody>
      </p:sp>
      <p:pic>
        <p:nvPicPr>
          <p:cNvPr id="7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575" y="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endParaRPr lang="cs-CZ" sz="2000" dirty="0"/>
          </a:p>
          <a:p>
            <a:pPr marL="0" indent="0" algn="ctr">
              <a:buNone/>
            </a:pPr>
            <a:r>
              <a:rPr lang="cs-CZ" sz="5400" dirty="0"/>
              <a:t> </a:t>
            </a:r>
            <a:r>
              <a:rPr lang="cs-CZ" sz="5400" dirty="0"/>
              <a:t>Ve dnech 30.05. - 03.06. (pondělí - pátek) bude probíhat oprava výtluků místních komunikací (frézování vozovky a pokládka nového asfaltu). </a:t>
            </a:r>
            <a:r>
              <a:rPr lang="cs-CZ" sz="5400" dirty="0">
                <a:solidFill>
                  <a:srgbClr val="FF0000"/>
                </a:solidFill>
              </a:rPr>
              <a:t>Prosíme - dbejte zvýšené opatrnosti při průjezdu obcí. </a:t>
            </a:r>
            <a:r>
              <a:rPr lang="cs-CZ" sz="5400" dirty="0"/>
              <a:t>Děkujeme za 		pochopení.</a:t>
            </a:r>
            <a:endParaRPr lang="cs-CZ" sz="11500" dirty="0"/>
          </a:p>
        </p:txBody>
      </p:sp>
      <p:pic>
        <p:nvPicPr>
          <p:cNvPr id="5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177" y="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" y="4293096"/>
            <a:ext cx="4582937" cy="254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8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0" y="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Zástupný symbol pro obsah 1"/>
          <p:cNvSpPr>
            <a:spLocks noGrp="1"/>
          </p:cNvSpPr>
          <p:nvPr>
            <p:ph idx="4294967295"/>
          </p:nvPr>
        </p:nvSpPr>
        <p:spPr>
          <a:xfrm>
            <a:off x="0" y="-243408"/>
            <a:ext cx="12192000" cy="7126808"/>
          </a:xfrm>
          <a:solidFill>
            <a:srgbClr val="CCFFCC"/>
          </a:solidFill>
        </p:spPr>
        <p:txBody>
          <a:bodyPr/>
          <a:lstStyle/>
          <a:p>
            <a:pPr marL="0" indent="0" algn="ctr"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  </a:t>
            </a:r>
            <a:endParaRPr lang="cs-CZ" altLang="cs-CZ" sz="4400" dirty="0"/>
          </a:p>
        </p:txBody>
      </p:sp>
      <p:pic>
        <p:nvPicPr>
          <p:cNvPr id="2765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882" y="-270412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360760" y="19472"/>
            <a:ext cx="11377264" cy="30243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042"/>
              </a:avLst>
            </a:prstTxWarp>
          </a:bodyPr>
          <a:lstStyle/>
          <a:p>
            <a:pPr algn="ctr"/>
            <a:r>
              <a:rPr lang="cs-CZ" sz="9600" b="1" u="sng" dirty="0"/>
              <a:t>Odjezdy autobusů z dolního konce – do Zlína  </a:t>
            </a:r>
          </a:p>
          <a:p>
            <a:pPr algn="ctr"/>
            <a:r>
              <a:rPr lang="cs-CZ" sz="9600" b="1" u="sng" dirty="0"/>
              <a:t>Březnice – Pálenice: pondělí - pátek</a:t>
            </a:r>
          </a:p>
          <a:p>
            <a:pPr algn="ctr"/>
            <a:endParaRPr lang="cs-CZ" sz="28700" b="1" u="sng" kern="10" spc="-9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42893" y="1235225"/>
            <a:ext cx="1832024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4:41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5:06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5:35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5:50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5:56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6:00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6:15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775520" y="1235225"/>
            <a:ext cx="1832024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6:52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6:55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7:09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7:14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7:28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7:57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8:36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284588" y="1235225"/>
            <a:ext cx="1832024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8:42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9:43 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10:44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11:02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11:58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13:06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13:13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727848" y="1263660"/>
            <a:ext cx="1832024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13:18 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13:54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14:40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14:50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14:52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15:05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15:25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325509" y="1275161"/>
            <a:ext cx="1832024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15:25 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15:50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16:17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16:25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16:57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17:49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17:52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7968208" y="1278692"/>
            <a:ext cx="1832024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19:06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19:24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20:04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20:24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21:34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9984432" y="1295708"/>
            <a:ext cx="183202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 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047" y="4286664"/>
            <a:ext cx="3169617" cy="257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0289"/>
      </p:ext>
    </p:extLst>
  </p:cSld>
  <p:clrMapOvr>
    <a:masterClrMapping/>
  </p:clrMapOvr>
  <p:transition advTm="10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0" y="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Zástupný symbol pro obsah 1"/>
          <p:cNvSpPr>
            <a:spLocks noGrp="1"/>
          </p:cNvSpPr>
          <p:nvPr>
            <p:ph idx="4294967295"/>
          </p:nvPr>
        </p:nvSpPr>
        <p:spPr>
          <a:xfrm>
            <a:off x="0" y="-243408"/>
            <a:ext cx="12192000" cy="7126808"/>
          </a:xfrm>
          <a:solidFill>
            <a:srgbClr val="CCFFCC"/>
          </a:solidFill>
        </p:spPr>
        <p:txBody>
          <a:bodyPr/>
          <a:lstStyle/>
          <a:p>
            <a:pPr marL="0" indent="0" algn="ctr"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  </a:t>
            </a:r>
            <a:endParaRPr lang="cs-CZ" altLang="cs-CZ" sz="4400" dirty="0"/>
          </a:p>
        </p:txBody>
      </p:sp>
      <p:pic>
        <p:nvPicPr>
          <p:cNvPr id="2765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882" y="-270412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360760" y="19472"/>
            <a:ext cx="11377264" cy="30243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042"/>
              </a:avLst>
            </a:prstTxWarp>
          </a:bodyPr>
          <a:lstStyle/>
          <a:p>
            <a:pPr algn="ctr"/>
            <a:r>
              <a:rPr lang="cs-CZ" sz="9600" b="1" u="sng" dirty="0"/>
              <a:t>Odjezdy autobusů z dolního konce – do Zlína  </a:t>
            </a:r>
          </a:p>
          <a:p>
            <a:pPr algn="ctr"/>
            <a:r>
              <a:rPr lang="cs-CZ" sz="9600" b="1" u="sng" dirty="0"/>
              <a:t>Březnice – Pálenice: sobota</a:t>
            </a:r>
          </a:p>
          <a:p>
            <a:pPr algn="ctr"/>
            <a:endParaRPr lang="cs-CZ" sz="28700" b="1" u="sng" kern="10" spc="-9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95400" y="1340768"/>
            <a:ext cx="3736883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</a:t>
            </a:r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5:14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6:28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7:16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7:58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8:59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11:02</a:t>
            </a:r>
          </a:p>
          <a:p>
            <a:pPr eaLnBrk="0" hangingPunct="0"/>
            <a:endParaRPr lang="cs-CZ" altLang="cs-CZ" sz="5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775520" y="1235225"/>
            <a:ext cx="183202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927648" y="1315699"/>
            <a:ext cx="3736883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12:09</a:t>
            </a:r>
            <a:endParaRPr lang="cs-CZ" altLang="cs-CZ" sz="4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cs-CZ" altLang="cs-CZ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13:48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15:40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16:06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16:57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19:17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643" y="2148297"/>
            <a:ext cx="5550021" cy="334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77325"/>
      </p:ext>
    </p:extLst>
  </p:cSld>
  <p:clrMapOvr>
    <a:masterClrMapping/>
  </p:clrMapOvr>
  <p:transition advTm="10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0" y="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Zástupný symbol pro obsah 1"/>
          <p:cNvSpPr>
            <a:spLocks noGrp="1"/>
          </p:cNvSpPr>
          <p:nvPr>
            <p:ph idx="4294967295"/>
          </p:nvPr>
        </p:nvSpPr>
        <p:spPr>
          <a:xfrm>
            <a:off x="0" y="-243408"/>
            <a:ext cx="12192000" cy="7126808"/>
          </a:xfrm>
          <a:solidFill>
            <a:srgbClr val="CCFFCC"/>
          </a:solidFill>
        </p:spPr>
        <p:txBody>
          <a:bodyPr/>
          <a:lstStyle/>
          <a:p>
            <a:pPr marL="0" indent="0" algn="ctr"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  </a:t>
            </a:r>
            <a:endParaRPr lang="cs-CZ" altLang="cs-CZ" sz="4400" dirty="0"/>
          </a:p>
        </p:txBody>
      </p:sp>
      <p:pic>
        <p:nvPicPr>
          <p:cNvPr id="2765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882" y="-270412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360760" y="19472"/>
            <a:ext cx="11377264" cy="30243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042"/>
              </a:avLst>
            </a:prstTxWarp>
          </a:bodyPr>
          <a:lstStyle/>
          <a:p>
            <a:pPr algn="ctr"/>
            <a:r>
              <a:rPr lang="cs-CZ" sz="9600" b="1" u="sng" dirty="0"/>
              <a:t>Odjezdy autobusů z dolního konce – do Zlína  </a:t>
            </a:r>
          </a:p>
          <a:p>
            <a:pPr algn="ctr"/>
            <a:r>
              <a:rPr lang="cs-CZ" sz="9600" b="1" u="sng" dirty="0"/>
              <a:t>Březnice – Pálenice: neděle</a:t>
            </a:r>
          </a:p>
          <a:p>
            <a:pPr algn="ctr"/>
            <a:endParaRPr lang="cs-CZ" sz="28700" b="1" u="sng" kern="10" spc="-9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95400" y="1340768"/>
            <a:ext cx="373688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5:14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7:16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7:58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8:59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12:09</a:t>
            </a:r>
          </a:p>
          <a:p>
            <a:pPr eaLnBrk="0" hangingPunct="0"/>
            <a:endParaRPr lang="cs-CZ" altLang="cs-CZ" sz="5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775520" y="1235225"/>
            <a:ext cx="183202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927648" y="1315699"/>
            <a:ext cx="373688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13:48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15:40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16:57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19:17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19:48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076" y="1926465"/>
            <a:ext cx="6948347" cy="35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9181"/>
      </p:ext>
    </p:extLst>
  </p:cSld>
  <p:clrMapOvr>
    <a:masterClrMapping/>
  </p:clrMapOvr>
  <p:transition advTm="10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0" y="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Zástupný symbol pro obsah 1"/>
          <p:cNvSpPr>
            <a:spLocks noGrp="1"/>
          </p:cNvSpPr>
          <p:nvPr>
            <p:ph idx="4294967295"/>
          </p:nvPr>
        </p:nvSpPr>
        <p:spPr>
          <a:xfrm>
            <a:off x="0" y="-243408"/>
            <a:ext cx="12192000" cy="7126808"/>
          </a:xfrm>
          <a:solidFill>
            <a:srgbClr val="CCFFCC"/>
          </a:solidFill>
        </p:spPr>
        <p:txBody>
          <a:bodyPr/>
          <a:lstStyle/>
          <a:p>
            <a:pPr marL="0" indent="0" algn="ctr"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  </a:t>
            </a:r>
            <a:endParaRPr lang="cs-CZ" altLang="cs-CZ" sz="4400" dirty="0"/>
          </a:p>
        </p:txBody>
      </p:sp>
      <p:pic>
        <p:nvPicPr>
          <p:cNvPr id="2765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882" y="-270412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360760" y="19472"/>
            <a:ext cx="11377264" cy="30243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042"/>
              </a:avLst>
            </a:prstTxWarp>
          </a:bodyPr>
          <a:lstStyle/>
          <a:p>
            <a:pPr algn="ctr"/>
            <a:r>
              <a:rPr lang="cs-CZ" sz="9600" b="1" u="sng" dirty="0"/>
              <a:t>Odjezdy autobusů z dolního konce – do Zlína  </a:t>
            </a:r>
          </a:p>
          <a:p>
            <a:pPr algn="ctr"/>
            <a:r>
              <a:rPr lang="cs-CZ" sz="9600" b="1" u="sng" dirty="0"/>
              <a:t>Březnice – Kovárna: pondělí - pátek</a:t>
            </a:r>
          </a:p>
          <a:p>
            <a:pPr algn="ctr"/>
            <a:endParaRPr lang="cs-CZ" sz="28700" b="1" u="sng" kern="10" spc="-9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42893" y="1235225"/>
            <a:ext cx="1832024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4:42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4:44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4:54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5:08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5:37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5:52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5:58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6:01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6:17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775520" y="1235225"/>
            <a:ext cx="1832024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6:27 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6:42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6:54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6:57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7:09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7:10 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7:16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7:30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7:34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284588" y="1235225"/>
            <a:ext cx="1832024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7:59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8:38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8:44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9:07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9:45 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10:46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11:04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11:07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11:52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727848" y="1263660"/>
            <a:ext cx="1832024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12:00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13:08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13:15   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13:20 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13:55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14:09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14:42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14:51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14:54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325509" y="1275161"/>
            <a:ext cx="1832024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15:07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15:26   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15:27 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15:35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15:52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16:18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16:26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16:59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17:02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7968208" y="1278692"/>
            <a:ext cx="1832024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17:51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17:54   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18:45 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19:07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19:26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19:35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20:06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20:26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21:19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9984432" y="1295708"/>
            <a:ext cx="183202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21:35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4053" y="4792149"/>
            <a:ext cx="2652782" cy="212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46480"/>
      </p:ext>
    </p:extLst>
  </p:cSld>
  <p:clrMapOvr>
    <a:masterClrMapping/>
  </p:clrMapOvr>
  <p:transition advTm="10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0" y="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Zástupný symbol pro obsah 1"/>
          <p:cNvSpPr>
            <a:spLocks noGrp="1"/>
          </p:cNvSpPr>
          <p:nvPr>
            <p:ph idx="4294967295"/>
          </p:nvPr>
        </p:nvSpPr>
        <p:spPr>
          <a:xfrm>
            <a:off x="0" y="-243408"/>
            <a:ext cx="12192000" cy="7126808"/>
          </a:xfrm>
          <a:solidFill>
            <a:srgbClr val="CCFFCC"/>
          </a:solidFill>
        </p:spPr>
        <p:txBody>
          <a:bodyPr/>
          <a:lstStyle/>
          <a:p>
            <a:pPr marL="0" indent="0" algn="ctr"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  </a:t>
            </a:r>
            <a:endParaRPr lang="cs-CZ" altLang="cs-CZ" sz="4400" dirty="0"/>
          </a:p>
        </p:txBody>
      </p:sp>
      <p:pic>
        <p:nvPicPr>
          <p:cNvPr id="2765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882" y="-270412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360760" y="19472"/>
            <a:ext cx="11377264" cy="30243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042"/>
              </a:avLst>
            </a:prstTxWarp>
          </a:bodyPr>
          <a:lstStyle/>
          <a:p>
            <a:pPr algn="ctr"/>
            <a:r>
              <a:rPr lang="cs-CZ" sz="9600" b="1" u="sng" dirty="0"/>
              <a:t>Odjezdy autobusů z dolního konce – do Zlína  </a:t>
            </a:r>
          </a:p>
          <a:p>
            <a:pPr algn="ctr"/>
            <a:r>
              <a:rPr lang="cs-CZ" sz="9600" b="1" u="sng" dirty="0"/>
              <a:t>Březnice – Kovárna: sobota</a:t>
            </a:r>
          </a:p>
          <a:p>
            <a:pPr algn="ctr"/>
            <a:endParaRPr lang="cs-CZ" sz="28700" b="1" u="sng" kern="10" spc="-9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775520" y="1235225"/>
            <a:ext cx="183202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95400" y="1340768"/>
            <a:ext cx="3736883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</a:t>
            </a:r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5:16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6:30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6:40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7:18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8:00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9:01</a:t>
            </a:r>
          </a:p>
          <a:p>
            <a:pPr eaLnBrk="0" hangingPunct="0"/>
            <a:endParaRPr lang="cs-CZ" altLang="cs-CZ" sz="5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2927648" y="1315699"/>
            <a:ext cx="3736883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11:04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12:11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13:16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13:50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15:42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15:52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5735960" y="1315699"/>
            <a:ext cx="3736883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16:07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16:59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17:08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19:19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19:35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011" y="2235125"/>
            <a:ext cx="3858171" cy="38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86564"/>
      </p:ext>
    </p:extLst>
  </p:cSld>
  <p:clrMapOvr>
    <a:masterClrMapping/>
  </p:clrMapOvr>
  <p:transition advTm="10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0" y="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Zástupný symbol pro obsah 1"/>
          <p:cNvSpPr>
            <a:spLocks noGrp="1"/>
          </p:cNvSpPr>
          <p:nvPr>
            <p:ph idx="4294967295"/>
          </p:nvPr>
        </p:nvSpPr>
        <p:spPr>
          <a:xfrm>
            <a:off x="0" y="-243408"/>
            <a:ext cx="12192000" cy="7126808"/>
          </a:xfrm>
          <a:solidFill>
            <a:srgbClr val="CCFFCC"/>
          </a:solidFill>
        </p:spPr>
        <p:txBody>
          <a:bodyPr/>
          <a:lstStyle/>
          <a:p>
            <a:pPr marL="0" indent="0" algn="ctr"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  </a:t>
            </a:r>
            <a:endParaRPr lang="cs-CZ" altLang="cs-CZ" sz="4400" dirty="0"/>
          </a:p>
        </p:txBody>
      </p:sp>
      <p:pic>
        <p:nvPicPr>
          <p:cNvPr id="2765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882" y="-270412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360760" y="19472"/>
            <a:ext cx="11377264" cy="30243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042"/>
              </a:avLst>
            </a:prstTxWarp>
          </a:bodyPr>
          <a:lstStyle/>
          <a:p>
            <a:pPr algn="ctr"/>
            <a:r>
              <a:rPr lang="cs-CZ" sz="9600" b="1" u="sng" dirty="0"/>
              <a:t>Odjezdy autobusů z dolního konce – do Zlína  </a:t>
            </a:r>
          </a:p>
          <a:p>
            <a:pPr algn="ctr"/>
            <a:r>
              <a:rPr lang="cs-CZ" sz="9600" b="1" u="sng" dirty="0"/>
              <a:t>Březnice – Kovárna: neděle</a:t>
            </a:r>
          </a:p>
          <a:p>
            <a:pPr algn="ctr"/>
            <a:endParaRPr lang="cs-CZ" sz="28700" b="1" u="sng" kern="10" spc="-9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775520" y="1235225"/>
            <a:ext cx="183202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95400" y="1340768"/>
            <a:ext cx="373688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</a:t>
            </a:r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5:16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6:40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7:18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8:00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9:01</a:t>
            </a:r>
          </a:p>
          <a:p>
            <a:pPr eaLnBrk="0" hangingPunct="0"/>
            <a:endParaRPr lang="cs-CZ" altLang="cs-CZ" sz="5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2927648" y="1315699"/>
            <a:ext cx="3736883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9:57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12:11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13:16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13:50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15:42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15:52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5735960" y="1315699"/>
            <a:ext cx="3736883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16:59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17:08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17:56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19:19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19:35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19:50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7377" y="2702095"/>
            <a:ext cx="4244623" cy="223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77333"/>
      </p:ext>
    </p:extLst>
  </p:cSld>
  <p:clrMapOvr>
    <a:masterClrMapping/>
  </p:clrMapOvr>
  <p:transition advTm="10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335360" y="908051"/>
            <a:ext cx="11521280" cy="4525963"/>
          </a:xfrm>
        </p:spPr>
        <p:txBody>
          <a:bodyPr>
            <a:normAutofit fontScale="77500" lnSpcReduction="20000"/>
          </a:bodyPr>
          <a:lstStyle/>
          <a:p>
            <a:pPr algn="ctr">
              <a:buFontTx/>
              <a:buNone/>
            </a:pPr>
            <a:r>
              <a:rPr lang="cs-CZ" altLang="cs-CZ" sz="21900" b="1" dirty="0"/>
              <a:t>Fotogalerie</a:t>
            </a:r>
          </a:p>
          <a:p>
            <a:pPr algn="ctr">
              <a:buFontTx/>
              <a:buNone/>
            </a:pPr>
            <a:r>
              <a:rPr lang="cs-CZ" altLang="cs-CZ" sz="10300" b="1" dirty="0">
                <a:solidFill>
                  <a:srgbClr val="990033"/>
                </a:solidFill>
              </a:rPr>
              <a:t>Stavba hliněného domečku na zahradě MŠ</a:t>
            </a:r>
            <a:endParaRPr lang="cs-CZ" altLang="cs-CZ" sz="10300" b="1" dirty="0">
              <a:solidFill>
                <a:srgbClr val="FF0000"/>
              </a:solidFill>
            </a:endParaRPr>
          </a:p>
        </p:txBody>
      </p:sp>
      <p:pic>
        <p:nvPicPr>
          <p:cNvPr id="39939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76106"/>
      </p:ext>
    </p:extLst>
  </p:cSld>
  <p:clrMapOvr>
    <a:masterClrMapping/>
  </p:clrMapOvr>
  <p:transition advTm="2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775" y="0"/>
            <a:ext cx="9168449" cy="6858000"/>
          </a:xfrm>
          <a:prstGeom prst="rect">
            <a:avLst/>
          </a:prstGeom>
        </p:spPr>
      </p:pic>
      <p:pic>
        <p:nvPicPr>
          <p:cNvPr id="4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073538"/>
      </p:ext>
    </p:extLst>
  </p:cSld>
  <p:clrMapOvr>
    <a:masterClrMapping/>
  </p:clrMapOvr>
  <p:transition advTm="7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775" y="0"/>
            <a:ext cx="9168449" cy="6858000"/>
          </a:xfrm>
          <a:prstGeom prst="rect">
            <a:avLst/>
          </a:prstGeom>
        </p:spPr>
      </p:pic>
      <p:pic>
        <p:nvPicPr>
          <p:cNvPr id="4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4011409"/>
      </p:ext>
    </p:extLst>
  </p:cSld>
  <p:clrMapOvr>
    <a:masterClrMapping/>
  </p:clrMapOvr>
  <p:transition advTm="7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775" y="0"/>
            <a:ext cx="9168449" cy="6858000"/>
          </a:xfrm>
          <a:prstGeom prst="rect">
            <a:avLst/>
          </a:prstGeom>
        </p:spPr>
      </p:pic>
      <p:pic>
        <p:nvPicPr>
          <p:cNvPr id="4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929020"/>
      </p:ext>
    </p:extLst>
  </p:cSld>
  <p:clrMapOvr>
    <a:masterClrMapping/>
  </p:clrMapOvr>
  <p:transition advTm="7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35360" y="332656"/>
            <a:ext cx="111612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6000" b="1" dirty="0"/>
              <a:t> </a:t>
            </a:r>
            <a:endParaRPr lang="cs-CZ" sz="6000" dirty="0"/>
          </a:p>
        </p:txBody>
      </p:sp>
      <p:pic>
        <p:nvPicPr>
          <p:cNvPr id="7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575" y="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endParaRPr lang="cs-CZ" sz="2000" dirty="0"/>
          </a:p>
          <a:p>
            <a:pPr marL="0" indent="0" algn="ctr">
              <a:buNone/>
            </a:pPr>
            <a:r>
              <a:rPr lang="cs-CZ" sz="5000" dirty="0"/>
              <a:t>Společnost </a:t>
            </a:r>
            <a:r>
              <a:rPr lang="cs-CZ" sz="5000" dirty="0" err="1"/>
              <a:t>eg.d</a:t>
            </a:r>
            <a:r>
              <a:rPr lang="cs-CZ" sz="5000" dirty="0"/>
              <a:t> (dříve EO.N) oznamuje přerušení dodávky elektrické energie</a:t>
            </a:r>
          </a:p>
          <a:p>
            <a:pPr marL="0" indent="0" algn="ctr">
              <a:buNone/>
            </a:pPr>
            <a:r>
              <a:rPr lang="cs-CZ" sz="5400" b="1" dirty="0">
                <a:solidFill>
                  <a:srgbClr val="FF0000"/>
                </a:solidFill>
              </a:rPr>
              <a:t>Pátek 03.06.2022 od 09:00 do 11:00</a:t>
            </a:r>
          </a:p>
          <a:p>
            <a:pPr marL="0" indent="0" algn="ctr">
              <a:buNone/>
            </a:pPr>
            <a:r>
              <a:rPr lang="cs-CZ" sz="5400" b="1" dirty="0">
                <a:solidFill>
                  <a:srgbClr val="FF0000"/>
                </a:solidFill>
              </a:rPr>
              <a:t>Dolní konec – od parku u Chalupového + Zeťův žleb + pravá strana u hlavní cesty (směr ze Zlína)</a:t>
            </a:r>
          </a:p>
          <a:p>
            <a:pPr marL="0" indent="0" algn="ctr">
              <a:buNone/>
            </a:pPr>
            <a:r>
              <a:rPr lang="cs-CZ" sz="5000" dirty="0"/>
              <a:t>Přesný výčet čísel popisných je na www stránkách obce a ve vývěsce u parku </a:t>
            </a:r>
          </a:p>
        </p:txBody>
      </p:sp>
    </p:spTree>
    <p:extLst>
      <p:ext uri="{BB962C8B-B14F-4D97-AF65-F5344CB8AC3E}">
        <p14:creationId xmlns:p14="http://schemas.microsoft.com/office/powerpoint/2010/main" val="337952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775" y="0"/>
            <a:ext cx="9168449" cy="6858000"/>
          </a:xfrm>
          <a:prstGeom prst="rect">
            <a:avLst/>
          </a:prstGeom>
        </p:spPr>
      </p:pic>
      <p:pic>
        <p:nvPicPr>
          <p:cNvPr id="4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724834"/>
      </p:ext>
    </p:extLst>
  </p:cSld>
  <p:clrMapOvr>
    <a:masterClrMapping/>
  </p:clrMapOvr>
  <p:transition advTm="7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775" y="0"/>
            <a:ext cx="9168449" cy="6858000"/>
          </a:xfrm>
          <a:prstGeom prst="rect">
            <a:avLst/>
          </a:prstGeom>
        </p:spPr>
      </p:pic>
      <p:pic>
        <p:nvPicPr>
          <p:cNvPr id="4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469743"/>
      </p:ext>
    </p:extLst>
  </p:cSld>
  <p:clrMapOvr>
    <a:masterClrMapping/>
  </p:clrMapOvr>
  <p:transition advTm="7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656" y="-710497"/>
            <a:ext cx="5661236" cy="7568497"/>
          </a:xfrm>
          <a:prstGeom prst="rect">
            <a:avLst/>
          </a:prstGeom>
        </p:spPr>
      </p:pic>
      <p:pic>
        <p:nvPicPr>
          <p:cNvPr id="4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430829"/>
      </p:ext>
    </p:extLst>
  </p:cSld>
  <p:clrMapOvr>
    <a:masterClrMapping/>
  </p:clrMapOvr>
  <p:transition advTm="7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775" y="0"/>
            <a:ext cx="9168449" cy="6858000"/>
          </a:xfrm>
          <a:prstGeom prst="rect">
            <a:avLst/>
          </a:prstGeom>
        </p:spPr>
      </p:pic>
      <p:pic>
        <p:nvPicPr>
          <p:cNvPr id="7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9735211"/>
      </p:ext>
    </p:extLst>
  </p:cSld>
  <p:clrMapOvr>
    <a:masterClrMapping/>
  </p:clrMapOvr>
  <p:transition advTm="7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335360" y="908051"/>
            <a:ext cx="11521280" cy="4525963"/>
          </a:xfrm>
        </p:spPr>
        <p:txBody>
          <a:bodyPr>
            <a:normAutofit fontScale="85000" lnSpcReduction="20000"/>
          </a:bodyPr>
          <a:lstStyle/>
          <a:p>
            <a:pPr algn="ctr">
              <a:buFontTx/>
              <a:buNone/>
            </a:pPr>
            <a:r>
              <a:rPr lang="cs-CZ" altLang="cs-CZ" sz="21900" b="1" dirty="0"/>
              <a:t>Fotogalerie</a:t>
            </a:r>
          </a:p>
          <a:p>
            <a:pPr algn="ctr">
              <a:buFontTx/>
              <a:buNone/>
            </a:pPr>
            <a:r>
              <a:rPr lang="cs-CZ" altLang="cs-CZ" sz="10300" b="1" dirty="0">
                <a:solidFill>
                  <a:srgbClr val="990033"/>
                </a:solidFill>
              </a:rPr>
              <a:t>Nácvik SDH Březnice </a:t>
            </a:r>
          </a:p>
          <a:p>
            <a:pPr algn="ctr">
              <a:buFontTx/>
              <a:buNone/>
            </a:pPr>
            <a:r>
              <a:rPr lang="cs-CZ" altLang="cs-CZ" sz="10300" b="1" dirty="0">
                <a:solidFill>
                  <a:srgbClr val="990033"/>
                </a:solidFill>
              </a:rPr>
              <a:t>na hasičskou soutěž</a:t>
            </a:r>
            <a:endParaRPr lang="cs-CZ" altLang="cs-CZ" sz="10300" b="1" dirty="0">
              <a:solidFill>
                <a:srgbClr val="FF0000"/>
              </a:solidFill>
            </a:endParaRPr>
          </a:p>
        </p:txBody>
      </p:sp>
      <p:pic>
        <p:nvPicPr>
          <p:cNvPr id="39939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262361"/>
      </p:ext>
    </p:extLst>
  </p:cSld>
  <p:clrMapOvr>
    <a:masterClrMapping/>
  </p:clrMapOvr>
  <p:transition advTm="2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071" y="0"/>
            <a:ext cx="3435858" cy="68580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63351" y="908720"/>
            <a:ext cx="411471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/>
              <a:t>Nácvik SDH Březnice na hasičskou soutěž, která se koná 04.06.2022 </a:t>
            </a:r>
          </a:p>
          <a:p>
            <a:pPr algn="ctr"/>
            <a:r>
              <a:rPr lang="cs-CZ" sz="4000" b="1" dirty="0"/>
              <a:t>ve 14:00 </a:t>
            </a:r>
          </a:p>
          <a:p>
            <a:pPr algn="ctr"/>
            <a:r>
              <a:rPr lang="cs-CZ" sz="4000" b="1" dirty="0"/>
              <a:t>v Šarovech</a:t>
            </a:r>
          </a:p>
        </p:txBody>
      </p:sp>
    </p:spTree>
    <p:extLst>
      <p:ext uri="{BB962C8B-B14F-4D97-AF65-F5344CB8AC3E}">
        <p14:creationId xmlns:p14="http://schemas.microsoft.com/office/powerpoint/2010/main" val="3626598226"/>
      </p:ext>
    </p:extLst>
  </p:cSld>
  <p:clrMapOvr>
    <a:masterClrMapping/>
  </p:clrMapOvr>
  <p:transition advTm="7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802" y="0"/>
            <a:ext cx="3168396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63351" y="908720"/>
            <a:ext cx="411471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/>
              <a:t>Nácvik SDH Březnice na hasičskou soutěž, která se koná 04.06.2022 </a:t>
            </a:r>
          </a:p>
          <a:p>
            <a:pPr algn="ctr"/>
            <a:r>
              <a:rPr lang="cs-CZ" sz="4000" b="1" dirty="0"/>
              <a:t>ve 14:00 </a:t>
            </a:r>
          </a:p>
          <a:p>
            <a:pPr algn="ctr"/>
            <a:r>
              <a:rPr lang="cs-CZ" sz="4000" b="1" dirty="0"/>
              <a:t>v Šarovech</a:t>
            </a:r>
          </a:p>
        </p:txBody>
      </p:sp>
    </p:spTree>
    <p:extLst>
      <p:ext uri="{BB962C8B-B14F-4D97-AF65-F5344CB8AC3E}">
        <p14:creationId xmlns:p14="http://schemas.microsoft.com/office/powerpoint/2010/main" val="2015818843"/>
      </p:ext>
    </p:extLst>
  </p:cSld>
  <p:clrMapOvr>
    <a:masterClrMapping/>
  </p:clrMapOvr>
  <p:transition advTm="7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802" y="0"/>
            <a:ext cx="3168396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63351" y="908720"/>
            <a:ext cx="411471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/>
              <a:t>Nácvik SDH Březnice na hasičskou soutěž, která se koná 04.06.2022 </a:t>
            </a:r>
          </a:p>
          <a:p>
            <a:pPr algn="ctr"/>
            <a:r>
              <a:rPr lang="cs-CZ" sz="4000" b="1" dirty="0"/>
              <a:t>ve 14:00 </a:t>
            </a:r>
          </a:p>
          <a:p>
            <a:pPr algn="ctr"/>
            <a:r>
              <a:rPr lang="cs-CZ" sz="4000" b="1" dirty="0"/>
              <a:t>v Šarovech</a:t>
            </a:r>
          </a:p>
        </p:txBody>
      </p:sp>
    </p:spTree>
    <p:extLst>
      <p:ext uri="{BB962C8B-B14F-4D97-AF65-F5344CB8AC3E}">
        <p14:creationId xmlns:p14="http://schemas.microsoft.com/office/powerpoint/2010/main" val="2461424445"/>
      </p:ext>
    </p:extLst>
  </p:cSld>
  <p:clrMapOvr>
    <a:masterClrMapping/>
  </p:clrMapOvr>
  <p:transition advTm="7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802" y="0"/>
            <a:ext cx="3168396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63351" y="908720"/>
            <a:ext cx="411471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/>
              <a:t>Nácvik SDH Březnice na hasičskou soutěž, která se koná 04.06.2022 </a:t>
            </a:r>
          </a:p>
          <a:p>
            <a:pPr algn="ctr"/>
            <a:r>
              <a:rPr lang="cs-CZ" sz="4000" b="1" dirty="0"/>
              <a:t>ve 14:00 </a:t>
            </a:r>
          </a:p>
          <a:p>
            <a:pPr algn="ctr"/>
            <a:r>
              <a:rPr lang="cs-CZ" sz="4000" b="1" dirty="0"/>
              <a:t>v Šarovech</a:t>
            </a:r>
          </a:p>
        </p:txBody>
      </p:sp>
    </p:spTree>
    <p:extLst>
      <p:ext uri="{BB962C8B-B14F-4D97-AF65-F5344CB8AC3E}">
        <p14:creationId xmlns:p14="http://schemas.microsoft.com/office/powerpoint/2010/main" val="4090084881"/>
      </p:ext>
    </p:extLst>
  </p:cSld>
  <p:clrMapOvr>
    <a:masterClrMapping/>
  </p:clrMapOvr>
  <p:transition advTm="7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802" y="0"/>
            <a:ext cx="3168396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63351" y="908720"/>
            <a:ext cx="411471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/>
              <a:t>Nácvik SDH Březnice na hasičskou soutěž, která se koná 04.06.2022 </a:t>
            </a:r>
          </a:p>
          <a:p>
            <a:pPr algn="ctr"/>
            <a:r>
              <a:rPr lang="cs-CZ" sz="4000" b="1" dirty="0"/>
              <a:t>ve 14:00 </a:t>
            </a:r>
          </a:p>
          <a:p>
            <a:pPr algn="ctr"/>
            <a:r>
              <a:rPr lang="cs-CZ" sz="4000" b="1" dirty="0"/>
              <a:t>v Šarovech</a:t>
            </a:r>
          </a:p>
        </p:txBody>
      </p:sp>
    </p:spTree>
    <p:extLst>
      <p:ext uri="{BB962C8B-B14F-4D97-AF65-F5344CB8AC3E}">
        <p14:creationId xmlns:p14="http://schemas.microsoft.com/office/powerpoint/2010/main" val="1987367602"/>
      </p:ext>
    </p:extLst>
  </p:cSld>
  <p:clrMapOvr>
    <a:masterClrMapping/>
  </p:clrMapOvr>
  <p:transition advTm="7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35360" y="332656"/>
            <a:ext cx="111612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6000" b="1" dirty="0"/>
              <a:t> </a:t>
            </a:r>
            <a:endParaRPr lang="cs-CZ" sz="6000" dirty="0"/>
          </a:p>
        </p:txBody>
      </p:sp>
      <p:pic>
        <p:nvPicPr>
          <p:cNvPr id="7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575" y="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rgbClr val="FFFFCC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endParaRPr lang="cs-CZ" sz="2000" dirty="0"/>
          </a:p>
          <a:p>
            <a:pPr marL="0" indent="0" algn="ctr">
              <a:buNone/>
            </a:pPr>
            <a:r>
              <a:rPr lang="cs-CZ" sz="5000" dirty="0"/>
              <a:t>Společnost </a:t>
            </a:r>
            <a:r>
              <a:rPr lang="cs-CZ" sz="5000" dirty="0" err="1"/>
              <a:t>eg.d</a:t>
            </a:r>
            <a:r>
              <a:rPr lang="cs-CZ" sz="5000" dirty="0"/>
              <a:t> (dříve EO.N) oznamuje přerušení dodávky elektrické energie</a:t>
            </a:r>
          </a:p>
          <a:p>
            <a:pPr marL="0" indent="0" algn="ctr">
              <a:buNone/>
            </a:pPr>
            <a:r>
              <a:rPr lang="cs-CZ" sz="5400" b="1" dirty="0">
                <a:solidFill>
                  <a:srgbClr val="FF0000"/>
                </a:solidFill>
              </a:rPr>
              <a:t>Pátek 03.06.2022 od 12:00 do 14:00</a:t>
            </a:r>
          </a:p>
          <a:p>
            <a:pPr marL="0" indent="0" algn="ctr">
              <a:buNone/>
            </a:pPr>
            <a:r>
              <a:rPr lang="cs-CZ" sz="5400" b="1" dirty="0">
                <a:solidFill>
                  <a:srgbClr val="FF0000"/>
                </a:solidFill>
              </a:rPr>
              <a:t>Horní konec – </a:t>
            </a:r>
            <a:r>
              <a:rPr lang="pl-PL" sz="5400" b="1" dirty="0">
                <a:solidFill>
                  <a:srgbClr val="FF0000"/>
                </a:solidFill>
              </a:rPr>
              <a:t>od zatáčky pod točnou  + po obou stranách nad točnou.</a:t>
            </a:r>
            <a:endParaRPr lang="cs-CZ" sz="9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cs-CZ" sz="5000" dirty="0"/>
              <a:t>Přesný výčet čísel popisných je na www stránkách obce a ve vývěsce na točně</a:t>
            </a:r>
          </a:p>
        </p:txBody>
      </p:sp>
    </p:spTree>
    <p:extLst>
      <p:ext uri="{BB962C8B-B14F-4D97-AF65-F5344CB8AC3E}">
        <p14:creationId xmlns:p14="http://schemas.microsoft.com/office/powerpoint/2010/main" val="180890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335360" y="908051"/>
            <a:ext cx="11521280" cy="4525963"/>
          </a:xfrm>
        </p:spPr>
        <p:txBody>
          <a:bodyPr>
            <a:normAutofit fontScale="70000" lnSpcReduction="20000"/>
          </a:bodyPr>
          <a:lstStyle/>
          <a:p>
            <a:pPr algn="ctr">
              <a:buFontTx/>
              <a:buNone/>
            </a:pPr>
            <a:r>
              <a:rPr lang="cs-CZ" altLang="cs-CZ" sz="21900" b="1" dirty="0"/>
              <a:t>Fotogalerie</a:t>
            </a:r>
          </a:p>
          <a:p>
            <a:pPr algn="ctr">
              <a:buFontTx/>
              <a:buNone/>
            </a:pPr>
            <a:r>
              <a:rPr lang="cs-CZ" altLang="cs-CZ" sz="10300" b="1" dirty="0">
                <a:solidFill>
                  <a:srgbClr val="990033"/>
                </a:solidFill>
              </a:rPr>
              <a:t>TJ SOKOL Březnice</a:t>
            </a:r>
          </a:p>
          <a:p>
            <a:pPr algn="ctr">
              <a:buFontTx/>
              <a:buNone/>
            </a:pPr>
            <a:r>
              <a:rPr lang="cs-CZ" sz="9400" b="1" dirty="0">
                <a:solidFill>
                  <a:srgbClr val="BB0BA2"/>
                </a:solidFill>
              </a:rPr>
              <a:t>Přebor župy Komenského </a:t>
            </a:r>
          </a:p>
          <a:p>
            <a:pPr algn="ctr">
              <a:buFontTx/>
              <a:buNone/>
            </a:pPr>
            <a:r>
              <a:rPr lang="cs-CZ" sz="9400" b="1" dirty="0">
                <a:solidFill>
                  <a:srgbClr val="BB0BA2"/>
                </a:solidFill>
              </a:rPr>
              <a:t>ve stolním tenisu</a:t>
            </a:r>
            <a:endParaRPr lang="cs-CZ" altLang="cs-CZ" sz="83900" b="1" dirty="0">
              <a:solidFill>
                <a:srgbClr val="BB0BA2"/>
              </a:solidFill>
            </a:endParaRPr>
          </a:p>
        </p:txBody>
      </p:sp>
      <p:pic>
        <p:nvPicPr>
          <p:cNvPr id="39939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988837"/>
      </p:ext>
    </p:extLst>
  </p:cSld>
  <p:clrMapOvr>
    <a:masterClrMapping/>
  </p:clrMapOvr>
  <p:transition advTm="2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476757"/>
      </p:ext>
    </p:extLst>
  </p:cSld>
  <p:clrMapOvr>
    <a:masterClrMapping/>
  </p:clrMapOvr>
  <p:transition advTm="7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835048"/>
      </p:ext>
    </p:extLst>
  </p:cSld>
  <p:clrMapOvr>
    <a:masterClrMapping/>
  </p:clrMapOvr>
  <p:transition advTm="7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109127"/>
      </p:ext>
    </p:extLst>
  </p:cSld>
  <p:clrMapOvr>
    <a:masterClrMapping/>
  </p:clrMapOvr>
  <p:transition advTm="7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6231636"/>
      </p:ext>
    </p:extLst>
  </p:cSld>
  <p:clrMapOvr>
    <a:masterClrMapping/>
  </p:clrMapOvr>
  <p:transition advTm="7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335360" y="908051"/>
            <a:ext cx="11521280" cy="4525963"/>
          </a:xfrm>
        </p:spPr>
        <p:txBody>
          <a:bodyPr>
            <a:normAutofit fontScale="70000" lnSpcReduction="20000"/>
          </a:bodyPr>
          <a:lstStyle/>
          <a:p>
            <a:pPr algn="ctr">
              <a:buFontTx/>
              <a:buNone/>
            </a:pPr>
            <a:r>
              <a:rPr lang="cs-CZ" altLang="cs-CZ" sz="21900" b="1" dirty="0"/>
              <a:t>Fotogalerie</a:t>
            </a:r>
          </a:p>
          <a:p>
            <a:pPr algn="ctr">
              <a:buFontTx/>
              <a:buNone/>
            </a:pPr>
            <a:r>
              <a:rPr lang="cs-CZ" altLang="cs-CZ" sz="10300" b="1" dirty="0">
                <a:solidFill>
                  <a:srgbClr val="990033"/>
                </a:solidFill>
              </a:rPr>
              <a:t>Společné focení členů </a:t>
            </a:r>
          </a:p>
          <a:p>
            <a:pPr algn="ctr">
              <a:buFontTx/>
              <a:buNone/>
            </a:pPr>
            <a:r>
              <a:rPr lang="cs-CZ" altLang="cs-CZ" sz="10300" b="1" dirty="0">
                <a:solidFill>
                  <a:srgbClr val="990033"/>
                </a:solidFill>
              </a:rPr>
              <a:t>TJ SOKOL Březnice</a:t>
            </a:r>
          </a:p>
          <a:p>
            <a:pPr algn="ctr">
              <a:buFontTx/>
              <a:buNone/>
            </a:pPr>
            <a:r>
              <a:rPr lang="cs-CZ" altLang="cs-CZ" sz="10300" b="1" dirty="0">
                <a:solidFill>
                  <a:srgbClr val="990033"/>
                </a:solidFill>
              </a:rPr>
              <a:t> před budovou sokolovny</a:t>
            </a:r>
          </a:p>
          <a:p>
            <a:pPr algn="ctr">
              <a:buFontTx/>
              <a:buNone/>
            </a:pPr>
            <a:endParaRPr lang="cs-CZ" altLang="cs-CZ" sz="10300" b="1" dirty="0">
              <a:solidFill>
                <a:srgbClr val="FF0000"/>
              </a:solidFill>
            </a:endParaRPr>
          </a:p>
        </p:txBody>
      </p:sp>
      <p:pic>
        <p:nvPicPr>
          <p:cNvPr id="39939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424772"/>
      </p:ext>
    </p:extLst>
  </p:cSld>
  <p:clrMapOvr>
    <a:masterClrMapping/>
  </p:clrMapOvr>
  <p:transition advTm="2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4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0324735"/>
      </p:ext>
    </p:extLst>
  </p:cSld>
  <p:clrMapOvr>
    <a:masterClrMapping/>
  </p:clrMapOvr>
  <p:transition advTm="7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4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241740"/>
      </p:ext>
    </p:extLst>
  </p:cSld>
  <p:clrMapOvr>
    <a:masterClrMapping/>
  </p:clrMapOvr>
  <p:transition advTm="7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5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985396"/>
      </p:ext>
    </p:extLst>
  </p:cSld>
  <p:clrMapOvr>
    <a:masterClrMapping/>
  </p:clrMapOvr>
  <p:transition advTm="7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4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070387"/>
      </p:ext>
    </p:extLst>
  </p:cSld>
  <p:clrMapOvr>
    <a:masterClrMapping/>
  </p:clrMapOvr>
  <p:transition advTm="7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35360" y="332656"/>
            <a:ext cx="111612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6000" b="1" dirty="0"/>
              <a:t> </a:t>
            </a:r>
            <a:endParaRPr lang="cs-CZ" sz="6000" dirty="0"/>
          </a:p>
        </p:txBody>
      </p:sp>
      <p:pic>
        <p:nvPicPr>
          <p:cNvPr id="7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575" y="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9336" y="332656"/>
            <a:ext cx="12072664" cy="584430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6000" dirty="0"/>
              <a:t>Poplatky za hrobová místa už se vybírají, a to </a:t>
            </a:r>
          </a:p>
          <a:p>
            <a:pPr marL="0" indent="0" algn="ctr">
              <a:buNone/>
            </a:pPr>
            <a:r>
              <a:rPr lang="cs-CZ" sz="6000" b="1" u="sng" dirty="0">
                <a:solidFill>
                  <a:srgbClr val="FF0000"/>
                </a:solidFill>
              </a:rPr>
              <a:t>pouze v pondělí a středu </a:t>
            </a:r>
          </a:p>
          <a:p>
            <a:pPr marL="0" indent="0" algn="ctr">
              <a:buNone/>
            </a:pPr>
            <a:r>
              <a:rPr lang="cs-CZ" sz="6000" b="1" u="sng" dirty="0">
                <a:solidFill>
                  <a:srgbClr val="FF0000"/>
                </a:solidFill>
              </a:rPr>
              <a:t>od 8 -12 a 13 – 17 hodin</a:t>
            </a:r>
            <a:r>
              <a:rPr lang="cs-CZ" sz="6000" dirty="0">
                <a:solidFill>
                  <a:srgbClr val="FF0000"/>
                </a:solidFill>
              </a:rPr>
              <a:t>. </a:t>
            </a:r>
          </a:p>
          <a:p>
            <a:pPr marL="0" indent="0" algn="ctr">
              <a:buNone/>
            </a:pPr>
            <a:r>
              <a:rPr lang="cs-CZ" sz="6000" b="1" dirty="0"/>
              <a:t>Prosím nechoďte v jiné dny!!!</a:t>
            </a:r>
            <a:endParaRPr lang="cs-CZ" sz="6000" dirty="0"/>
          </a:p>
          <a:p>
            <a:pPr marL="0" indent="0" algn="ctr">
              <a:buNone/>
            </a:pPr>
            <a:r>
              <a:rPr lang="cs-CZ" sz="4800" dirty="0"/>
              <a:t>Orientační cena </a:t>
            </a:r>
            <a:r>
              <a:rPr lang="cs-CZ" sz="4800" dirty="0" err="1"/>
              <a:t>dvojhrobu</a:t>
            </a:r>
            <a:r>
              <a:rPr lang="cs-CZ" sz="4800" dirty="0"/>
              <a:t> je do 3.000,- Kč. Můžete platit hotově nebo kartou.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178936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575" y="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087888" y="188640"/>
            <a:ext cx="6624736" cy="7099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500" b="1" dirty="0"/>
          </a:p>
          <a:p>
            <a:pPr algn="ctr"/>
            <a:endParaRPr lang="cs-CZ" sz="500" b="1" dirty="0"/>
          </a:p>
          <a:p>
            <a:pPr algn="ctr"/>
            <a:endParaRPr lang="cs-CZ" sz="500" b="1" dirty="0"/>
          </a:p>
          <a:p>
            <a:pPr algn="ctr"/>
            <a:endParaRPr lang="cs-CZ" sz="500" b="1" dirty="0"/>
          </a:p>
          <a:p>
            <a:pPr algn="ctr"/>
            <a:r>
              <a:rPr lang="cs-CZ" sz="4800" b="1" dirty="0">
                <a:solidFill>
                  <a:schemeClr val="accent1">
                    <a:lumMod val="50000"/>
                  </a:schemeClr>
                </a:solidFill>
              </a:rPr>
              <a:t>Dne 11.6.2022 bude knihovna otevřena </a:t>
            </a:r>
          </a:p>
          <a:p>
            <a:pPr algn="ctr"/>
            <a:r>
              <a:rPr lang="cs-CZ" sz="4800" b="1" u="sng" dirty="0">
                <a:solidFill>
                  <a:schemeClr val="accent1">
                    <a:lumMod val="50000"/>
                  </a:schemeClr>
                </a:solidFill>
              </a:rPr>
              <a:t>od 9 – 10 hodin.</a:t>
            </a:r>
            <a:endParaRPr lang="cs-CZ" sz="48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cs-CZ" sz="4800" b="1" dirty="0">
                <a:solidFill>
                  <a:srgbClr val="FF0000"/>
                </a:solidFill>
              </a:rPr>
              <a:t>Dne 18.6.2022 bude </a:t>
            </a:r>
          </a:p>
          <a:p>
            <a:pPr algn="ctr"/>
            <a:r>
              <a:rPr lang="cs-CZ" sz="4800" b="1" dirty="0">
                <a:solidFill>
                  <a:srgbClr val="FF0000"/>
                </a:solidFill>
              </a:rPr>
              <a:t>knihovna zavřená.</a:t>
            </a:r>
            <a:endParaRPr lang="cs-CZ" sz="4800" dirty="0">
              <a:solidFill>
                <a:srgbClr val="FF0000"/>
              </a:solidFill>
            </a:endParaRPr>
          </a:p>
          <a:p>
            <a:pPr algn="ctr"/>
            <a:r>
              <a:rPr lang="cs-CZ" sz="4800" b="1" dirty="0"/>
              <a:t>Děkuji za pochopení</a:t>
            </a:r>
            <a:endParaRPr lang="cs-CZ" sz="4800" dirty="0"/>
          </a:p>
          <a:p>
            <a:pPr algn="ctr"/>
            <a:r>
              <a:rPr lang="cs-CZ" sz="4800" b="1" dirty="0"/>
              <a:t>Irena Haluzová</a:t>
            </a:r>
            <a:endParaRPr lang="cs-CZ" sz="4800" dirty="0"/>
          </a:p>
          <a:p>
            <a:pPr algn="ctr"/>
            <a:r>
              <a:rPr lang="cs-CZ" sz="4800" b="1" dirty="0"/>
              <a:t>knihovnice</a:t>
            </a:r>
            <a:endParaRPr lang="cs-CZ" sz="4800" dirty="0"/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cs-CZ" sz="4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4" y="1"/>
            <a:ext cx="4792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2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0" y="609295"/>
            <a:ext cx="12305928" cy="6996169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cs-CZ" altLang="cs-CZ" sz="7200" b="1" dirty="0">
                <a:solidFill>
                  <a:srgbClr val="990033"/>
                </a:solidFill>
                <a:latin typeface="Bookman Old Style" panose="02050604050505020204" pitchFamily="18" charset="0"/>
              </a:rPr>
              <a:t>Pracovní</a:t>
            </a:r>
          </a:p>
          <a:p>
            <a:pPr algn="ctr">
              <a:buFontTx/>
              <a:buNone/>
            </a:pPr>
            <a:r>
              <a:rPr lang="cs-CZ" altLang="cs-CZ" sz="7200" b="1" dirty="0">
                <a:solidFill>
                  <a:srgbClr val="990033"/>
                </a:solidFill>
                <a:latin typeface="Bookman Old Style" panose="02050604050505020204" pitchFamily="18" charset="0"/>
              </a:rPr>
              <a:t>příležitost</a:t>
            </a:r>
          </a:p>
        </p:txBody>
      </p:sp>
      <p:pic>
        <p:nvPicPr>
          <p:cNvPr id="39939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174" y="2996951"/>
            <a:ext cx="3861049" cy="386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2150"/>
      </p:ext>
    </p:extLst>
  </p:cSld>
  <p:clrMapOvr>
    <a:masterClrMapping/>
  </p:clrMapOvr>
  <p:transition advTm="6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43" y="0"/>
            <a:ext cx="12181257" cy="6858000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Společnosti ADIP, spol. s r. o. hledá do přátelského kolektivu kolegu na pozici: </a:t>
            </a:r>
          </a:p>
          <a:p>
            <a:pPr marL="0" indent="0" algn="ctr">
              <a:buNone/>
            </a:pPr>
            <a:r>
              <a:rPr lang="cs-CZ" sz="4800" b="1" u="sng" dirty="0">
                <a:solidFill>
                  <a:srgbClr val="BB0BA2"/>
                </a:solidFill>
              </a:rPr>
              <a:t>ŘIDIČ pro automobil do 7,5 t – LETNÍ BRIGÁDA</a:t>
            </a:r>
          </a:p>
          <a:p>
            <a:pPr marL="0" indent="0" algn="ctr">
              <a:buNone/>
            </a:pPr>
            <a:endParaRPr lang="cs-CZ" sz="1100" dirty="0">
              <a:solidFill>
                <a:srgbClr val="BB0BA2"/>
              </a:solidFill>
            </a:endParaRPr>
          </a:p>
          <a:p>
            <a:pPr marL="0" indent="0" algn="ctr">
              <a:buNone/>
            </a:pPr>
            <a:r>
              <a:rPr lang="cs-CZ" sz="4400" b="1" dirty="0"/>
              <a:t>POŽADUJEME: </a:t>
            </a:r>
            <a:r>
              <a:rPr lang="cs-CZ" sz="4400" dirty="0">
                <a:solidFill>
                  <a:srgbClr val="FF0000"/>
                </a:solidFill>
              </a:rPr>
              <a:t>ŘP </a:t>
            </a:r>
            <a:r>
              <a:rPr lang="cs-CZ" sz="4400" dirty="0" err="1">
                <a:solidFill>
                  <a:srgbClr val="FF0000"/>
                </a:solidFill>
              </a:rPr>
              <a:t>sk</a:t>
            </a:r>
            <a:r>
              <a:rPr lang="cs-CZ" sz="4400" dirty="0">
                <a:solidFill>
                  <a:srgbClr val="FF0000"/>
                </a:solidFill>
              </a:rPr>
              <a:t>. B + samostatnost a důslednost</a:t>
            </a:r>
          </a:p>
          <a:p>
            <a:pPr marL="0" indent="0" algn="ctr">
              <a:buNone/>
            </a:pPr>
            <a:r>
              <a:rPr lang="cs-CZ" sz="4400" b="1" dirty="0"/>
              <a:t>TERMÍN BRIGÁDY: </a:t>
            </a:r>
            <a:r>
              <a:rPr lang="cs-CZ" sz="4400" dirty="0">
                <a:solidFill>
                  <a:srgbClr val="FF0000"/>
                </a:solidFill>
              </a:rPr>
              <a:t>červenec a srpen</a:t>
            </a:r>
          </a:p>
          <a:p>
            <a:pPr marL="0" indent="0" algn="ctr">
              <a:buNone/>
            </a:pPr>
            <a:r>
              <a:rPr lang="cs-CZ" sz="4400" b="1" dirty="0"/>
              <a:t>MÍSTO VÝKONU PRÁCE: </a:t>
            </a:r>
            <a:r>
              <a:rPr lang="cs-CZ" sz="4400" dirty="0">
                <a:solidFill>
                  <a:srgbClr val="FF0000"/>
                </a:solidFill>
              </a:rPr>
              <a:t>Březnice u Zlína</a:t>
            </a:r>
          </a:p>
          <a:p>
            <a:pPr marL="0" indent="0" algn="ctr">
              <a:buNone/>
            </a:pPr>
            <a:r>
              <a:rPr lang="cs-CZ" sz="4400" b="1" dirty="0"/>
              <a:t>KONTAKT: </a:t>
            </a:r>
            <a:r>
              <a:rPr lang="cs-CZ" sz="4400" dirty="0">
                <a:solidFill>
                  <a:srgbClr val="FF0000"/>
                </a:solidFill>
              </a:rPr>
              <a:t>Tomáš Kadlčík, tel.: 606 781 206</a:t>
            </a:r>
          </a:p>
          <a:p>
            <a:pPr marL="0" indent="0" algn="ctr">
              <a:buNone/>
            </a:pPr>
            <a:endParaRPr lang="cs-CZ" sz="10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575" y="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3865264" y="576389"/>
            <a:ext cx="8135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6000" dirty="0"/>
          </a:p>
        </p:txBody>
      </p:sp>
    </p:spTree>
    <p:extLst>
      <p:ext uri="{BB962C8B-B14F-4D97-AF65-F5344CB8AC3E}">
        <p14:creationId xmlns:p14="http://schemas.microsoft.com/office/powerpoint/2010/main" val="132726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theme/theme1.xml><?xml version="1.0" encoding="utf-8"?>
<a:theme xmlns:a="http://schemas.openxmlformats.org/drawingml/2006/main" name="Výchozí návrh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25009</TotalTime>
  <Words>886</Words>
  <Application>Microsoft Office PowerPoint</Application>
  <PresentationFormat>Širokoúhlá obrazovka</PresentationFormat>
  <Paragraphs>353</Paragraphs>
  <Slides>59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59</vt:i4>
      </vt:variant>
    </vt:vector>
  </HeadingPairs>
  <TitlesOfParts>
    <vt:vector size="72" baseType="lpstr">
      <vt:lpstr>Arial</vt:lpstr>
      <vt:lpstr>Bookman Old Style</vt:lpstr>
      <vt:lpstr>Calibri</vt:lpstr>
      <vt:lpstr>Calibri Light</vt:lpstr>
      <vt:lpstr>Gungsuh</vt:lpstr>
      <vt:lpstr>Impact</vt:lpstr>
      <vt:lpstr>Segoe UI Black</vt:lpstr>
      <vt:lpstr>Tahoma</vt:lpstr>
      <vt:lpstr>Times New Roman</vt:lpstr>
      <vt:lpstr>Wingdings</vt:lpstr>
      <vt:lpstr>Výchozí návrh</vt:lpstr>
      <vt:lpstr>Document</vt:lpstr>
      <vt:lpstr>Dokument</vt:lpstr>
      <vt:lpstr>Infokanál  obce Březnice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Infokanál  obce Březnice</dc:title>
  <dc:creator>Obec</dc:creator>
  <cp:lastModifiedBy>Infokanal</cp:lastModifiedBy>
  <cp:revision>1703</cp:revision>
  <dcterms:created xsi:type="dcterms:W3CDTF">2019-07-03T08:31:21Z</dcterms:created>
  <dcterms:modified xsi:type="dcterms:W3CDTF">2022-05-27T12:14:57Z</dcterms:modified>
</cp:coreProperties>
</file>