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0"/>
  </p:notesMasterIdLst>
  <p:sldIdLst>
    <p:sldId id="1561" r:id="rId3"/>
    <p:sldId id="260" r:id="rId4"/>
    <p:sldId id="6033" r:id="rId5"/>
    <p:sldId id="5990" r:id="rId6"/>
    <p:sldId id="6027" r:id="rId7"/>
    <p:sldId id="6043" r:id="rId8"/>
    <p:sldId id="5942" r:id="rId9"/>
    <p:sldId id="5847" r:id="rId10"/>
    <p:sldId id="6062" r:id="rId11"/>
    <p:sldId id="6068" r:id="rId12"/>
    <p:sldId id="6048" r:id="rId13"/>
    <p:sldId id="5987" r:id="rId14"/>
    <p:sldId id="4895" r:id="rId15"/>
    <p:sldId id="6028" r:id="rId16"/>
    <p:sldId id="6021" r:id="rId17"/>
    <p:sldId id="6017" r:id="rId18"/>
    <p:sldId id="6056" r:id="rId19"/>
    <p:sldId id="4262" r:id="rId20"/>
    <p:sldId id="5891" r:id="rId21"/>
    <p:sldId id="5920" r:id="rId22"/>
    <p:sldId id="6014" r:id="rId23"/>
    <p:sldId id="5964" r:id="rId24"/>
    <p:sldId id="6037" r:id="rId25"/>
    <p:sldId id="5980" r:id="rId26"/>
    <p:sldId id="6036" r:id="rId27"/>
    <p:sldId id="1491" r:id="rId28"/>
    <p:sldId id="5798" r:id="rId29"/>
    <p:sldId id="5014" r:id="rId30"/>
    <p:sldId id="1492" r:id="rId31"/>
    <p:sldId id="2265" r:id="rId32"/>
    <p:sldId id="4474" r:id="rId33"/>
    <p:sldId id="3892" r:id="rId34"/>
    <p:sldId id="5049" r:id="rId35"/>
    <p:sldId id="5050" r:id="rId36"/>
    <p:sldId id="4281" r:id="rId37"/>
    <p:sldId id="5051" r:id="rId38"/>
    <p:sldId id="5053" r:id="rId39"/>
    <p:sldId id="6063" r:id="rId40"/>
    <p:sldId id="6066" r:id="rId41"/>
    <p:sldId id="6065" r:id="rId42"/>
    <p:sldId id="6067" r:id="rId43"/>
    <p:sldId id="6064" r:id="rId44"/>
    <p:sldId id="6057" r:id="rId45"/>
    <p:sldId id="6061" r:id="rId46"/>
    <p:sldId id="6060" r:id="rId47"/>
    <p:sldId id="6059" r:id="rId48"/>
    <p:sldId id="6058" r:id="rId49"/>
    <p:sldId id="5960" r:id="rId50"/>
    <p:sldId id="6040" r:id="rId51"/>
    <p:sldId id="6023" r:id="rId52"/>
    <p:sldId id="6038" r:id="rId53"/>
    <p:sldId id="6039" r:id="rId54"/>
    <p:sldId id="6025" r:id="rId55"/>
    <p:sldId id="5961" r:id="rId56"/>
    <p:sldId id="6041" r:id="rId57"/>
    <p:sldId id="5912" r:id="rId58"/>
    <p:sldId id="6046" r:id="rId59"/>
    <p:sldId id="6047" r:id="rId60"/>
    <p:sldId id="6004" r:id="rId61"/>
    <p:sldId id="6002" r:id="rId62"/>
    <p:sldId id="6050" r:id="rId63"/>
    <p:sldId id="6053" r:id="rId64"/>
    <p:sldId id="6055" r:id="rId65"/>
    <p:sldId id="6054" r:id="rId66"/>
    <p:sldId id="6052" r:id="rId67"/>
    <p:sldId id="6051" r:id="rId68"/>
    <p:sldId id="5115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B9215779-E35A-4420-97E6-763B15A65FFC}">
          <p14:sldIdLst>
            <p14:sldId id="1561"/>
            <p14:sldId id="260"/>
          </p14:sldIdLst>
        </p14:section>
        <p14:section name="Oddíl bez názvu" id="{5C56BC7A-2B73-4B9B-81B8-9B55EC330CE9}">
          <p14:sldIdLst>
            <p14:sldId id="6033"/>
            <p14:sldId id="5990"/>
            <p14:sldId id="6027"/>
            <p14:sldId id="6043"/>
            <p14:sldId id="5942"/>
            <p14:sldId id="5847"/>
            <p14:sldId id="6062"/>
            <p14:sldId id="6068"/>
            <p14:sldId id="6048"/>
            <p14:sldId id="5987"/>
            <p14:sldId id="4895"/>
            <p14:sldId id="6028"/>
            <p14:sldId id="6021"/>
            <p14:sldId id="6017"/>
            <p14:sldId id="6056"/>
            <p14:sldId id="4262"/>
            <p14:sldId id="5891"/>
            <p14:sldId id="5920"/>
            <p14:sldId id="6014"/>
            <p14:sldId id="5964"/>
            <p14:sldId id="6037"/>
            <p14:sldId id="5980"/>
            <p14:sldId id="6036"/>
            <p14:sldId id="1491"/>
            <p14:sldId id="5798"/>
            <p14:sldId id="5014"/>
            <p14:sldId id="1492"/>
            <p14:sldId id="2265"/>
            <p14:sldId id="4474"/>
            <p14:sldId id="3892"/>
            <p14:sldId id="5049"/>
            <p14:sldId id="5050"/>
            <p14:sldId id="4281"/>
            <p14:sldId id="5051"/>
            <p14:sldId id="5053"/>
            <p14:sldId id="6063"/>
            <p14:sldId id="6066"/>
            <p14:sldId id="6065"/>
            <p14:sldId id="6067"/>
            <p14:sldId id="6064"/>
            <p14:sldId id="6057"/>
            <p14:sldId id="6061"/>
            <p14:sldId id="6060"/>
            <p14:sldId id="6059"/>
            <p14:sldId id="6058"/>
            <p14:sldId id="5960"/>
            <p14:sldId id="6040"/>
            <p14:sldId id="6023"/>
            <p14:sldId id="6038"/>
            <p14:sldId id="6039"/>
            <p14:sldId id="6025"/>
            <p14:sldId id="5961"/>
            <p14:sldId id="6041"/>
            <p14:sldId id="5912"/>
            <p14:sldId id="6046"/>
            <p14:sldId id="6047"/>
            <p14:sldId id="6004"/>
            <p14:sldId id="6002"/>
            <p14:sldId id="6050"/>
            <p14:sldId id="6053"/>
            <p14:sldId id="6055"/>
            <p14:sldId id="6054"/>
            <p14:sldId id="6052"/>
            <p14:sldId id="6051"/>
            <p14:sldId id="51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fokanal" initials="I" lastIdx="1" clrIdx="0">
    <p:extLst>
      <p:ext uri="{19B8F6BF-5375-455C-9EA6-DF929625EA0E}">
        <p15:presenceInfo xmlns:p15="http://schemas.microsoft.com/office/powerpoint/2012/main" userId="Infokan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A8AC84"/>
    <a:srgbClr val="CC0099"/>
    <a:srgbClr val="990033"/>
    <a:srgbClr val="BB0BA2"/>
    <a:srgbClr val="A5AA86"/>
    <a:srgbClr val="0000FF"/>
    <a:srgbClr val="E3E5C7"/>
    <a:srgbClr val="CCFF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49" autoAdjust="0"/>
    <p:restoredTop sz="89462" autoAdjust="0"/>
  </p:normalViewPr>
  <p:slideViewPr>
    <p:cSldViewPr>
      <p:cViewPr varScale="1">
        <p:scale>
          <a:sx n="56" d="100"/>
          <a:sy n="56" d="100"/>
        </p:scale>
        <p:origin x="174" y="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8C80998-0231-4B99-836D-160F156D074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594567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5926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39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28325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40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56585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41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27724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42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3548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44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82591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45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88914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46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23958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47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47860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49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89862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50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27614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BC7F63-6A2A-4252-A79C-D90FCCC4C8F8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143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4340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D504CFA4-C3E1-423B-8DDD-8A916A2DE56F}" type="slidenum">
              <a:rPr lang="cs-CZ" altLang="cs-CZ" sz="1200">
                <a:latin typeface="Times New Roman" panose="02020603050405020304" pitchFamily="18" charset="0"/>
              </a:rPr>
              <a:pPr algn="r"/>
              <a:t>2</a:t>
            </a:fld>
            <a:endParaRPr lang="cs-CZ" altLang="cs-CZ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51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99915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52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40425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53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6784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54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20440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55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7205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57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51321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58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166138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59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187649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60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502151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62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21191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41590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63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30305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64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23845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65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55348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66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259537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67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46983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50697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68732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34099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10835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24895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99595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80999-74D8-4C80-A38B-ED5903B1C45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94919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F680-2710-4F97-B20A-04D5884C2FB3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3973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29263-C10A-4103-9DC1-D93B0DAB99D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66266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80999-74D8-4C80-A38B-ED5903B1C45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48180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2258-8801-4C99-A835-92736F645AA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76690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2258-8801-4C99-A835-92736F645AA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49915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A9E11-3D50-4196-A116-FF84601ABD0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88983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B210-589B-4804-AD02-FE12C92CD01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48256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4717-553D-4ACB-B491-7CFCC07B0534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81200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C790-B381-44C4-98D2-D95ED8EE0282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60817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0304-8337-4918-ABCC-DC3297447CE6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43196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2258-8801-4C99-A835-92736F645AA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61977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062A-1E78-45CB-8588-CD40AF9BE756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82923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2258-8801-4C99-A835-92736F645AA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82088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2258-8801-4C99-A835-92736F645AA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5570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2258-8801-4C99-A835-92736F645AA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02881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2258-8801-4C99-A835-92736F645AA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7049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2258-8801-4C99-A835-92736F645AA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52823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F680-2710-4F97-B20A-04D5884C2FB3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81342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29263-C10A-4103-9DC1-D93B0DAB99D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23459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D4C6D-33D7-4E26-BD10-FD2225333068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6976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A9E11-3D50-4196-A116-FF84601ABD0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61707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B210-589B-4804-AD02-FE12C92CD01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3186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4717-553D-4ACB-B491-7CFCC07B0534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70791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C790-B381-44C4-98D2-D95ED8EE0282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4602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0304-8337-4918-ABCC-DC3297447CE6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3563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062A-1E78-45CB-8588-CD40AF9BE756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73459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02258-8801-4C99-A835-92736F645AA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511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4B02258-8801-4C99-A835-92736F645AA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1884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99456" y="836712"/>
            <a:ext cx="10081120" cy="2235200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r>
              <a:rPr lang="cs-CZ" altLang="cs-CZ" sz="8800" b="1" dirty="0" err="1">
                <a:latin typeface="Gungsuh" pitchFamily="18" charset="-127"/>
              </a:rPr>
              <a:t>Infokanál</a:t>
            </a:r>
            <a:r>
              <a:rPr lang="cs-CZ" altLang="cs-CZ" sz="8800" b="1" dirty="0">
                <a:latin typeface="Gungsuh" pitchFamily="18" charset="-127"/>
              </a:rPr>
              <a:t> </a:t>
            </a:r>
            <a:br>
              <a:rPr lang="cs-CZ" altLang="cs-CZ" sz="8800" b="1" dirty="0">
                <a:latin typeface="Gungsuh" pitchFamily="18" charset="-127"/>
              </a:rPr>
            </a:br>
            <a:r>
              <a:rPr lang="cs-CZ" altLang="cs-CZ" sz="8800" b="1" dirty="0">
                <a:latin typeface="Gungsuh" pitchFamily="18" charset="-127"/>
              </a:rPr>
              <a:t>obce Březnice</a:t>
            </a:r>
          </a:p>
        </p:txBody>
      </p:sp>
      <p:graphicFrame>
        <p:nvGraphicFramePr>
          <p:cNvPr id="2052" name="Object 2"/>
          <p:cNvGraphicFramePr>
            <a:graphicFrameLocks noGrp="1" noChangeAspect="1"/>
          </p:cNvGraphicFramePr>
          <p:nvPr>
            <p:ph type="subTitle" idx="1"/>
            <p:extLst>
              <p:ext uri="{D42A27DB-BD31-4B8C-83A1-F6EECF244321}">
                <p14:modId xmlns:p14="http://schemas.microsoft.com/office/powerpoint/2010/main" val="4091070264"/>
              </p:ext>
            </p:extLst>
          </p:nvPr>
        </p:nvGraphicFramePr>
        <p:xfrm>
          <a:off x="3795713" y="3284538"/>
          <a:ext cx="5608637" cy="562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7" name="Document" r:id="rId4" imgW="11803613" imgH="11832860" progId="Word.Document.8">
                  <p:embed/>
                </p:oleObj>
              </mc:Choice>
              <mc:Fallback>
                <p:oleObj name="Document" r:id="rId4" imgW="11803613" imgH="11832860" progId="Word.Document.8">
                  <p:embed/>
                  <p:pic>
                    <p:nvPicPr>
                      <p:cNvPr id="2052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lum bright="16000" contrast="18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5713" y="3284538"/>
                        <a:ext cx="5608637" cy="562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73126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60309"/>
      </p:ext>
    </p:extLst>
  </p:cSld>
  <p:clrMapOvr>
    <a:masterClrMapping/>
  </p:clrMapOvr>
  <p:transition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91344" y="188640"/>
            <a:ext cx="12000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/>
              <a:t> </a:t>
            </a:r>
            <a:endParaRPr lang="cs-CZ" sz="6000" dirty="0"/>
          </a:p>
        </p:txBody>
      </p:sp>
      <p:sp>
        <p:nvSpPr>
          <p:cNvPr id="2" name="Obdélník 1"/>
          <p:cNvSpPr/>
          <p:nvPr/>
        </p:nvSpPr>
        <p:spPr>
          <a:xfrm>
            <a:off x="7217550" y="557972"/>
            <a:ext cx="49830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/>
              <a:t> </a:t>
            </a:r>
            <a:endParaRPr lang="cs-CZ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95028" y="188640"/>
            <a:ext cx="115932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b="1" dirty="0">
                <a:solidFill>
                  <a:srgbClr val="FF0000"/>
                </a:solidFill>
              </a:rPr>
              <a:t>Nikol Drůbež nabízí k prodeji:</a:t>
            </a:r>
          </a:p>
          <a:p>
            <a:pPr algn="ctr"/>
            <a:r>
              <a:rPr lang="cs-CZ" sz="4800" b="1" dirty="0">
                <a:solidFill>
                  <a:srgbClr val="FF0000"/>
                </a:solidFill>
              </a:rPr>
              <a:t> Chovné kohouty, kuřice různých barev, </a:t>
            </a:r>
            <a:r>
              <a:rPr lang="cs-CZ" sz="4800" b="1" i="1" dirty="0" err="1">
                <a:solidFill>
                  <a:srgbClr val="FF0000"/>
                </a:solidFill>
              </a:rPr>
              <a:t>husokaceny</a:t>
            </a:r>
            <a:r>
              <a:rPr lang="cs-CZ" sz="4800" b="1" dirty="0">
                <a:solidFill>
                  <a:srgbClr val="FF0000"/>
                </a:solidFill>
              </a:rPr>
              <a:t> , kačeny , husy , krůty krmné směsi a vitamíny. </a:t>
            </a:r>
          </a:p>
          <a:p>
            <a:pPr algn="ctr"/>
            <a:r>
              <a:rPr lang="cs-CZ" sz="4800" b="1" dirty="0">
                <a:solidFill>
                  <a:schemeClr val="bg2">
                    <a:lumMod val="10000"/>
                  </a:schemeClr>
                </a:solidFill>
              </a:rPr>
              <a:t>Nabídka prodeje se může změnit. </a:t>
            </a:r>
          </a:p>
          <a:p>
            <a:pPr algn="ctr"/>
            <a:r>
              <a:rPr lang="cs-CZ" sz="4800" b="1" i="1" dirty="0">
                <a:solidFill>
                  <a:srgbClr val="FF0000"/>
                </a:solidFill>
              </a:rPr>
              <a:t>  ☎️    603-109-880  ☎️   </a:t>
            </a:r>
            <a:endParaRPr lang="cs-CZ" sz="4800" b="1" dirty="0">
              <a:solidFill>
                <a:srgbClr val="FF0000"/>
              </a:solidFill>
            </a:endParaRPr>
          </a:p>
          <a:p>
            <a:pPr algn="ctr"/>
            <a:r>
              <a:rPr lang="cs-CZ" sz="5400" b="1" dirty="0">
                <a:solidFill>
                  <a:srgbClr val="7030A0"/>
                </a:solidFill>
              </a:rPr>
              <a:t> Datum: 2.5.2026       Čas : 14:15-14:30</a:t>
            </a:r>
          </a:p>
          <a:p>
            <a:pPr algn="ctr"/>
            <a:r>
              <a:rPr lang="cs-CZ" sz="5400" b="1" dirty="0">
                <a:solidFill>
                  <a:schemeClr val="accent5">
                    <a:lumMod val="50000"/>
                  </a:schemeClr>
                </a:solidFill>
              </a:rPr>
              <a:t>Místo:   Naproti OÚ</a:t>
            </a:r>
          </a:p>
        </p:txBody>
      </p:sp>
    </p:spTree>
    <p:extLst>
      <p:ext uri="{BB962C8B-B14F-4D97-AF65-F5344CB8AC3E}">
        <p14:creationId xmlns:p14="http://schemas.microsoft.com/office/powerpoint/2010/main" val="226985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91344" y="188640"/>
            <a:ext cx="12000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/>
              <a:t> </a:t>
            </a:r>
            <a:endParaRPr lang="cs-CZ" sz="6000" dirty="0"/>
          </a:p>
        </p:txBody>
      </p:sp>
      <p:sp>
        <p:nvSpPr>
          <p:cNvPr id="2" name="Obdélník 1"/>
          <p:cNvSpPr/>
          <p:nvPr/>
        </p:nvSpPr>
        <p:spPr>
          <a:xfrm>
            <a:off x="7217550" y="557972"/>
            <a:ext cx="49830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/>
              <a:t> </a:t>
            </a:r>
            <a:endParaRPr lang="cs-CZ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95028" y="990059"/>
            <a:ext cx="115932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FF0000"/>
                </a:solidFill>
              </a:rPr>
              <a:t>Drůbežárna Prace bude ve středu 29. 4.  v 11:15 hod. na parkovišti u kostela prodávat:</a:t>
            </a:r>
          </a:p>
          <a:p>
            <a:pPr algn="ctr"/>
            <a:r>
              <a:rPr lang="cs-CZ" sz="4400" b="1" dirty="0">
                <a:solidFill>
                  <a:srgbClr val="CC0099"/>
                </a:solidFill>
              </a:rPr>
              <a:t>mladé kuřice a kohouty, slepice po roce snášky za 140Kč, brojlerová kuřata, káčata, housata a </a:t>
            </a:r>
            <a:r>
              <a:rPr lang="cs-CZ" sz="4400" b="1" dirty="0" err="1">
                <a:solidFill>
                  <a:srgbClr val="CC0099"/>
                </a:solidFill>
              </a:rPr>
              <a:t>husokačeny</a:t>
            </a:r>
            <a:r>
              <a:rPr lang="cs-CZ" sz="4400" b="1" dirty="0">
                <a:solidFill>
                  <a:srgbClr val="CC0099"/>
                </a:solidFill>
              </a:rPr>
              <a:t> </a:t>
            </a:r>
            <a:r>
              <a:rPr lang="cs-CZ" sz="4400" b="1" dirty="0" err="1">
                <a:solidFill>
                  <a:srgbClr val="CC0099"/>
                </a:solidFill>
              </a:rPr>
              <a:t>Mulard</a:t>
            </a:r>
            <a:r>
              <a:rPr lang="cs-CZ" sz="4400" b="1" dirty="0">
                <a:solidFill>
                  <a:srgbClr val="CC0099"/>
                </a:solidFill>
              </a:rPr>
              <a:t>, </a:t>
            </a:r>
          </a:p>
          <a:p>
            <a:pPr algn="ctr"/>
            <a:r>
              <a:rPr lang="cs-CZ" sz="4400" b="1" dirty="0"/>
              <a:t>krmivo pro drůbež a králíky, vitamínové doplňky </a:t>
            </a:r>
          </a:p>
          <a:p>
            <a:pPr algn="ctr"/>
            <a:r>
              <a:rPr lang="cs-CZ" sz="4400" dirty="0"/>
              <a:t>a dále pak vykupovat králičí kožky - cena 10 Kč/ks.</a:t>
            </a:r>
          </a:p>
        </p:txBody>
      </p:sp>
    </p:spTree>
    <p:extLst>
      <p:ext uri="{BB962C8B-B14F-4D97-AF65-F5344CB8AC3E}">
        <p14:creationId xmlns:p14="http://schemas.microsoft.com/office/powerpoint/2010/main" val="66313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91344" y="188640"/>
            <a:ext cx="12000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/>
              <a:t> </a:t>
            </a:r>
            <a:endParaRPr lang="cs-CZ" sz="6000" dirty="0"/>
          </a:p>
        </p:txBody>
      </p:sp>
      <p:sp>
        <p:nvSpPr>
          <p:cNvPr id="2" name="Obdélník 1"/>
          <p:cNvSpPr/>
          <p:nvPr/>
        </p:nvSpPr>
        <p:spPr>
          <a:xfrm>
            <a:off x="7217550" y="557972"/>
            <a:ext cx="498302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/>
              <a:t>Obec Březnice má     k dispozici tři menší skákací hrady, které nabízí zdarma na Vaše rodinné oslavy. </a:t>
            </a:r>
            <a:r>
              <a:rPr lang="cs-CZ" sz="4400" b="1" dirty="0">
                <a:solidFill>
                  <a:schemeClr val="accent6">
                    <a:lumMod val="50000"/>
                  </a:schemeClr>
                </a:solidFill>
              </a:rPr>
              <a:t>Rezervace se provádí na obecním úřadě :-)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71" y="0"/>
            <a:ext cx="7222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5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 flipH="1" flipV="1">
            <a:off x="-3913112" y="6858000"/>
            <a:ext cx="3816424" cy="233164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51384" y="1037799"/>
            <a:ext cx="10801200" cy="3774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13800" b="1" dirty="0">
                <a:solidFill>
                  <a:srgbClr val="990033"/>
                </a:solidFill>
                <a:latin typeface="Bookman Old Style" panose="02050604050505020204" pitchFamily="18" charset="0"/>
              </a:rPr>
              <a:t>POZVÁNKY</a:t>
            </a:r>
            <a:endParaRPr lang="cs-CZ" altLang="cs-CZ" sz="6600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73126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4" y="2950337"/>
            <a:ext cx="5533110" cy="41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85784"/>
      </p:ext>
    </p:extLst>
  </p:cSld>
  <p:clrMapOvr>
    <a:masterClrMapping/>
  </p:clrMapOvr>
  <p:transition advTm="4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83633"/>
            <a:ext cx="12027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b="1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cs-CZ" sz="4500" b="1" dirty="0">
              <a:solidFill>
                <a:srgbClr val="CC0099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2" y="0"/>
            <a:ext cx="12200860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46"/>
            <a:ext cx="201795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83633"/>
            <a:ext cx="12027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b="1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cs-CZ" sz="4500" b="1" dirty="0">
              <a:solidFill>
                <a:srgbClr val="CC0099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0"/>
            <a:ext cx="11665295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46"/>
            <a:ext cx="201795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0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83633"/>
            <a:ext cx="12027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b="1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cs-CZ" sz="4500" b="1" dirty="0">
              <a:solidFill>
                <a:srgbClr val="CC0099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6"/>
            <a:ext cx="2017951" cy="63403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0"/>
            <a:ext cx="12192000" cy="7478970"/>
          </a:xfrm>
          <a:prstGeom prst="rect">
            <a:avLst/>
          </a:prstGeom>
          <a:solidFill>
            <a:srgbClr val="A5AA86"/>
          </a:solidFill>
        </p:spPr>
        <p:txBody>
          <a:bodyPr wrap="square">
            <a:spAutoFit/>
          </a:bodyPr>
          <a:lstStyle/>
          <a:p>
            <a:endParaRPr lang="cs-CZ" dirty="0"/>
          </a:p>
          <a:p>
            <a:pPr algn="ctr"/>
            <a:r>
              <a:rPr lang="cs-CZ" sz="4800" b="1" dirty="0" err="1">
                <a:solidFill>
                  <a:srgbClr val="FFFF00"/>
                </a:solidFill>
              </a:rPr>
              <a:t>Krija</a:t>
            </a:r>
            <a:r>
              <a:rPr lang="cs-CZ" sz="4800" b="1" dirty="0">
                <a:solidFill>
                  <a:srgbClr val="FFFF00"/>
                </a:solidFill>
              </a:rPr>
              <a:t> </a:t>
            </a:r>
            <a:r>
              <a:rPr lang="cs-CZ" sz="4800" b="1" dirty="0" err="1">
                <a:solidFill>
                  <a:srgbClr val="FFFF00"/>
                </a:solidFill>
              </a:rPr>
              <a:t>joga</a:t>
            </a:r>
            <a:r>
              <a:rPr lang="cs-CZ" sz="4800" b="1" dirty="0">
                <a:solidFill>
                  <a:srgbClr val="FFFF00"/>
                </a:solidFill>
              </a:rPr>
              <a:t> - lehce dynamická jóga s dechovým cvičením a meditací pro začátečníky i pokročilé: čtvrtek 9:00-10:30. Cena 180,- Kč</a:t>
            </a:r>
          </a:p>
          <a:p>
            <a:pPr algn="ctr"/>
            <a:r>
              <a:rPr lang="cs-CZ" sz="4800" b="1" dirty="0">
                <a:solidFill>
                  <a:srgbClr val="0070C0"/>
                </a:solidFill>
              </a:rPr>
              <a:t>Zdravotní jóga určena pro každého:</a:t>
            </a:r>
          </a:p>
          <a:p>
            <a:pPr algn="ctr"/>
            <a:r>
              <a:rPr lang="cs-CZ" sz="4800" b="1" dirty="0">
                <a:solidFill>
                  <a:srgbClr val="0070C0"/>
                </a:solidFill>
              </a:rPr>
              <a:t> čtvrtek 16:00 – 17:00. Cena 160,- Kč</a:t>
            </a:r>
          </a:p>
          <a:p>
            <a:pPr algn="ctr"/>
            <a:r>
              <a:rPr lang="cs-CZ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Horní sál obecního domu – vedle pohostinství</a:t>
            </a:r>
          </a:p>
          <a:p>
            <a:pPr algn="ctr"/>
            <a:r>
              <a:rPr lang="cs-CZ" sz="4800" b="1" dirty="0">
                <a:solidFill>
                  <a:srgbClr val="FFFF00"/>
                </a:solidFill>
              </a:rPr>
              <a:t>Rezervace nutná na tel 773 228 666 </a:t>
            </a:r>
          </a:p>
          <a:p>
            <a:pPr algn="ctr"/>
            <a:r>
              <a:rPr lang="cs-CZ" sz="4800" b="1" dirty="0">
                <a:solidFill>
                  <a:srgbClr val="FFFF00"/>
                </a:solidFill>
              </a:rPr>
              <a:t>Pavlína Válkova</a:t>
            </a:r>
          </a:p>
          <a:p>
            <a:pPr algn="ctr"/>
            <a:endParaRPr lang="cs-CZ" sz="6000" dirty="0"/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5733256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8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83633"/>
            <a:ext cx="12027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b="1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cs-CZ" sz="4500" b="1" dirty="0">
              <a:solidFill>
                <a:srgbClr val="CC0099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6"/>
            <a:ext cx="2017951" cy="63403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pic>
        <p:nvPicPr>
          <p:cNvPr id="6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73126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9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 flipH="1" flipV="1">
            <a:off x="-3913112" y="6858000"/>
            <a:ext cx="3816424" cy="233164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51384" y="488245"/>
            <a:ext cx="10801200" cy="3774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16600" b="1" dirty="0">
                <a:solidFill>
                  <a:srgbClr val="990033"/>
                </a:solidFill>
                <a:latin typeface="Bookman Old Style" panose="02050604050505020204" pitchFamily="18" charset="0"/>
              </a:rPr>
              <a:t>SPORT</a:t>
            </a:r>
            <a:endParaRPr lang="cs-CZ" altLang="cs-CZ" sz="7200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73126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2858807"/>
            <a:ext cx="4945732" cy="39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89486"/>
      </p:ext>
    </p:extLst>
  </p:cSld>
  <p:clrMapOvr>
    <a:masterClrMapping/>
  </p:clrMapOvr>
  <p:transition advTm="4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87660" y="1241595"/>
            <a:ext cx="11737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/>
              <a:t> </a:t>
            </a:r>
            <a:endParaRPr lang="cs-CZ" sz="4000" dirty="0">
              <a:solidFill>
                <a:srgbClr val="7030A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93039" y="-45163"/>
            <a:ext cx="12023064" cy="76944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cs-CZ" b="1" u="sng" dirty="0">
              <a:solidFill>
                <a:srgbClr val="FF0000"/>
              </a:solidFill>
            </a:endParaRPr>
          </a:p>
          <a:p>
            <a:pPr algn="ctr"/>
            <a:r>
              <a:rPr lang="cs-CZ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Výsledky SK Březnice:</a:t>
            </a:r>
          </a:p>
          <a:p>
            <a:pPr algn="ctr"/>
            <a:endParaRPr lang="cs-CZ" sz="600" b="1" dirty="0">
              <a:solidFill>
                <a:schemeClr val="tx1">
                  <a:lumMod val="95000"/>
                  <a:lumOff val="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cs-CZ" sz="4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MUŽI:</a:t>
            </a:r>
          </a:p>
          <a:p>
            <a:pPr algn="ctr"/>
            <a:r>
              <a:rPr lang="cs-CZ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 SK Březnice – Fryšták 2:5</a:t>
            </a:r>
          </a:p>
          <a:p>
            <a:pPr algn="ctr"/>
            <a:endParaRPr lang="cs-CZ" sz="1600" b="1" u="sng" dirty="0">
              <a:solidFill>
                <a:schemeClr val="tx1">
                  <a:lumMod val="95000"/>
                  <a:lumOff val="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cs-CZ" sz="4400" b="1" u="sng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DOROST:</a:t>
            </a:r>
          </a:p>
          <a:p>
            <a:pPr algn="ctr"/>
            <a:r>
              <a:rPr lang="cs-CZ" sz="44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Rožnov p. R. - Fryšták/Březnice 0:8</a:t>
            </a:r>
          </a:p>
          <a:p>
            <a:pPr algn="ctr"/>
            <a:endParaRPr lang="cs-CZ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cs-CZ" sz="4800" b="1" u="sng" dirty="0">
                <a:solidFill>
                  <a:srgbClr val="00B050"/>
                </a:solidFill>
                <a:latin typeface="Book Antiqua" panose="02040602050305030304" pitchFamily="18" charset="0"/>
              </a:rPr>
              <a:t>MLADŠÍ ŽÁCI:</a:t>
            </a:r>
            <a:r>
              <a:rPr lang="cs-CZ" sz="4800" b="1" dirty="0">
                <a:solidFill>
                  <a:srgbClr val="00B050"/>
                </a:solidFill>
                <a:latin typeface="Book Antiqua" panose="02040602050305030304" pitchFamily="18" charset="0"/>
              </a:rPr>
              <a:t> Tlumačov - Březnice 1:1</a:t>
            </a:r>
          </a:p>
          <a:p>
            <a:pPr algn="ctr"/>
            <a:endParaRPr lang="cs-CZ" b="1" u="sng" dirty="0">
              <a:solidFill>
                <a:schemeClr val="tx1">
                  <a:lumMod val="95000"/>
                  <a:lumOff val="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cs-CZ" sz="4800" b="1" u="sng" dirty="0">
                <a:solidFill>
                  <a:srgbClr val="BB0BA2"/>
                </a:solidFill>
                <a:latin typeface="Book Antiqua" panose="02040602050305030304" pitchFamily="18" charset="0"/>
              </a:rPr>
              <a:t>PŘÍPRAVKA:</a:t>
            </a:r>
            <a:r>
              <a:rPr lang="cs-CZ" sz="4800" b="1" dirty="0">
                <a:solidFill>
                  <a:srgbClr val="BB0BA2"/>
                </a:solidFill>
                <a:latin typeface="Book Antiqua" panose="02040602050305030304" pitchFamily="18" charset="0"/>
              </a:rPr>
              <a:t> Březnice – Zlín U10 1:2</a:t>
            </a:r>
            <a:endParaRPr lang="cs-CZ" sz="5400" b="1" dirty="0">
              <a:solidFill>
                <a:srgbClr val="BB0BA2"/>
              </a:solidFill>
            </a:endParaRPr>
          </a:p>
          <a:p>
            <a:pPr algn="ctr"/>
            <a:endParaRPr lang="cs-CZ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cs-CZ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6" y="83724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193249"/>
      </p:ext>
    </p:extLst>
  </p:cSld>
  <p:clrMapOvr>
    <a:masterClrMapping/>
  </p:clrMapOvr>
  <p:transition advTm="16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1712545" y="803364"/>
            <a:ext cx="8640762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u="sng" dirty="0">
                <a:solidFill>
                  <a:srgbClr val="0033CC"/>
                </a:solidFill>
                <a:latin typeface="Tahoma" panose="020B0604030504040204" pitchFamily="34" charset="0"/>
              </a:rPr>
              <a:t>Úřední hodiny Obecního úřadu Březnice: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u="sng" dirty="0">
                <a:solidFill>
                  <a:srgbClr val="0033CC"/>
                </a:solidFill>
                <a:latin typeface="Tahoma" panose="020B0604030504040204" pitchFamily="34" charset="0"/>
              </a:rPr>
              <a:t>Tel: 577 991 165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Tahoma" panose="020B0604030504040204" pitchFamily="34" charset="0"/>
              </a:rPr>
              <a:t>Pondělí		8.00 -  17.00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Tahoma" panose="020B0604030504040204" pitchFamily="34" charset="0"/>
              </a:rPr>
              <a:t>Úterý			8.00 -  15.00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Tahoma" panose="020B0604030504040204" pitchFamily="34" charset="0"/>
              </a:rPr>
              <a:t>Středa			8.00 -  17.00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Tahoma" panose="020B0604030504040204" pitchFamily="34" charset="0"/>
              </a:rPr>
              <a:t>Čtvrtek		---------------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Tahoma" panose="020B0604030504040204" pitchFamily="34" charset="0"/>
              </a:rPr>
              <a:t>Pátek	 		13.00 – 15.00</a:t>
            </a:r>
          </a:p>
        </p:txBody>
      </p:sp>
      <p:graphicFrame>
        <p:nvGraphicFramePr>
          <p:cNvPr id="1331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525538"/>
              </p:ext>
            </p:extLst>
          </p:nvPr>
        </p:nvGraphicFramePr>
        <p:xfrm>
          <a:off x="10344472" y="-9112"/>
          <a:ext cx="2000772" cy="24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4" name="Dokument" r:id="rId4" imgW="6504352" imgH="7867723" progId="Word.Document.8">
                  <p:embed/>
                </p:oleObj>
              </mc:Choice>
              <mc:Fallback>
                <p:oleObj name="Dokument" r:id="rId4" imgW="6504352" imgH="7867723" progId="Word.Documen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6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44472" y="-9112"/>
                        <a:ext cx="2000772" cy="242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73126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87660" y="1241595"/>
            <a:ext cx="11737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/>
              <a:t> </a:t>
            </a:r>
            <a:endParaRPr lang="cs-CZ" sz="4000" dirty="0">
              <a:solidFill>
                <a:srgbClr val="7030A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68936" y="-59711"/>
            <a:ext cx="12023064" cy="75405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cs-CZ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cs-CZ" sz="5400" b="1" u="sng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Program zápasů SK Březnice: </a:t>
            </a:r>
          </a:p>
          <a:p>
            <a:pPr algn="ctr"/>
            <a:r>
              <a:rPr lang="cs-CZ" sz="4400" b="1" u="sng" dirty="0">
                <a:latin typeface="Book Antiqua" panose="02040602050305030304" pitchFamily="18" charset="0"/>
              </a:rPr>
              <a:t>Muži: </a:t>
            </a:r>
            <a:r>
              <a:rPr lang="cs-CZ" sz="4400" b="1" dirty="0">
                <a:latin typeface="Book Antiqua" panose="02040602050305030304" pitchFamily="18" charset="0"/>
              </a:rPr>
              <a:t>sobota 02.05.2026 – 16:30       	</a:t>
            </a:r>
          </a:p>
          <a:p>
            <a:pPr algn="ctr"/>
            <a:r>
              <a:rPr lang="cs-CZ" sz="4400" b="1" dirty="0">
                <a:latin typeface="Book Antiqua" panose="02040602050305030304" pitchFamily="18" charset="0"/>
              </a:rPr>
              <a:t>Žeranovice - Březnice</a:t>
            </a:r>
          </a:p>
          <a:p>
            <a:pPr algn="ctr"/>
            <a:r>
              <a:rPr lang="cs-CZ" sz="4400" b="1" u="sng" dirty="0">
                <a:solidFill>
                  <a:srgbClr val="990033"/>
                </a:solidFill>
                <a:latin typeface="Book Antiqua" panose="02040602050305030304" pitchFamily="18" charset="0"/>
              </a:rPr>
              <a:t>Dorost:</a:t>
            </a:r>
            <a:r>
              <a:rPr lang="cs-CZ" sz="4400" b="1" dirty="0">
                <a:solidFill>
                  <a:srgbClr val="990033"/>
                </a:solidFill>
                <a:latin typeface="Book Antiqua" panose="02040602050305030304" pitchFamily="18" charset="0"/>
              </a:rPr>
              <a:t> neděle 03.05.2026 – 10:00</a:t>
            </a:r>
          </a:p>
          <a:p>
            <a:pPr algn="ctr"/>
            <a:r>
              <a:rPr lang="cs-CZ" sz="4400" b="1" dirty="0">
                <a:solidFill>
                  <a:srgbClr val="990033"/>
                </a:solidFill>
                <a:latin typeface="Book Antiqua" panose="02040602050305030304" pitchFamily="18" charset="0"/>
              </a:rPr>
              <a:t>Fryšták/Březnice - Strání</a:t>
            </a:r>
          </a:p>
          <a:p>
            <a:pPr algn="ctr"/>
            <a:r>
              <a:rPr lang="cs-CZ" sz="4400" b="1" dirty="0">
                <a:solidFill>
                  <a:srgbClr val="990033"/>
                </a:solidFill>
                <a:latin typeface="Book Antiqua" panose="02040602050305030304" pitchFamily="18" charset="0"/>
              </a:rPr>
              <a:t> </a:t>
            </a:r>
            <a:r>
              <a:rPr lang="cs-CZ" sz="4400" b="1" u="sng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Mladší žáci: </a:t>
            </a:r>
            <a:r>
              <a:rPr lang="cs-CZ" sz="4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čtvrtek 30.04.2026 – 17:00</a:t>
            </a:r>
          </a:p>
          <a:p>
            <a:pPr algn="ctr"/>
            <a:r>
              <a:rPr lang="cs-CZ" sz="4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Březnice - Mysločovice</a:t>
            </a:r>
          </a:p>
          <a:p>
            <a:pPr algn="ctr"/>
            <a:r>
              <a:rPr lang="cs-CZ" sz="4400" b="1" u="sng" dirty="0">
                <a:solidFill>
                  <a:srgbClr val="FF0000"/>
                </a:solidFill>
                <a:latin typeface="Book Antiqua" panose="02040602050305030304" pitchFamily="18" charset="0"/>
              </a:rPr>
              <a:t>Přípravka:</a:t>
            </a:r>
            <a:r>
              <a:rPr lang="cs-CZ" sz="4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středa 29.04.2026 – 17:00</a:t>
            </a:r>
          </a:p>
          <a:p>
            <a:pPr algn="ctr"/>
            <a:r>
              <a:rPr lang="cs-CZ" sz="4400" b="1" dirty="0">
                <a:solidFill>
                  <a:srgbClr val="FF0000"/>
                </a:solidFill>
                <a:latin typeface="Book Antiqua" panose="02040602050305030304" pitchFamily="18" charset="0"/>
              </a:rPr>
              <a:t>Březnice - Provodov</a:t>
            </a:r>
            <a:endParaRPr lang="cs-CZ" sz="48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/>
            <a:endParaRPr lang="cs-CZ" sz="6000" b="1" dirty="0">
              <a:latin typeface="Book Antiqua" panose="02040602050305030304" pitchFamily="18" charset="0"/>
            </a:endParaRPr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6" y="83724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543642"/>
      </p:ext>
    </p:extLst>
  </p:cSld>
  <p:clrMapOvr>
    <a:masterClrMapping/>
  </p:clrMapOvr>
  <p:transition advTm="2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87660" y="1241595"/>
            <a:ext cx="11737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/>
              <a:t> </a:t>
            </a:r>
            <a:endParaRPr lang="cs-CZ" sz="4000" dirty="0">
              <a:solidFill>
                <a:srgbClr val="7030A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-138791"/>
            <a:ext cx="12223530" cy="96334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cs-CZ" sz="2400" b="1" u="sng" dirty="0">
              <a:solidFill>
                <a:srgbClr val="FF0000"/>
              </a:solidFill>
            </a:endParaRPr>
          </a:p>
          <a:p>
            <a:pPr algn="ctr"/>
            <a:r>
              <a:rPr lang="cs-CZ" sz="6000" b="1" u="sng" dirty="0">
                <a:solidFill>
                  <a:srgbClr val="FF0000"/>
                </a:solidFill>
              </a:rPr>
              <a:t>Stolní tenis TJ SOKOL Březnice </a:t>
            </a:r>
            <a:endParaRPr lang="cs-CZ" sz="5400" b="1" u="sng" dirty="0">
              <a:solidFill>
                <a:srgbClr val="FF0000"/>
              </a:solidFill>
            </a:endParaRPr>
          </a:p>
          <a:p>
            <a:pPr algn="ctr"/>
            <a:endParaRPr lang="cs-CZ" b="1" dirty="0">
              <a:solidFill>
                <a:srgbClr val="0000FF"/>
              </a:solidFill>
            </a:endParaRPr>
          </a:p>
          <a:p>
            <a:pPr algn="ctr"/>
            <a:r>
              <a:rPr lang="cs-CZ" sz="5400" b="1" dirty="0">
                <a:solidFill>
                  <a:srgbClr val="0000FF"/>
                </a:solidFill>
              </a:rPr>
              <a:t>Ve své druhé mistrovské sezóně obsadili naši reprezentanti výborné třetí místo – </a:t>
            </a:r>
          </a:p>
          <a:p>
            <a:pPr algn="ctr"/>
            <a:r>
              <a:rPr lang="cs-CZ" sz="5400" b="1" dirty="0">
                <a:solidFill>
                  <a:srgbClr val="0000FF"/>
                </a:solidFill>
              </a:rPr>
              <a:t> a postupují do vyšší soutěže 								 													– 3. OS třídy!!			     							GRATULUJEME!!!</a:t>
            </a:r>
            <a:endParaRPr lang="cs-CZ" sz="7200" b="1" dirty="0">
              <a:solidFill>
                <a:srgbClr val="0000FF"/>
              </a:solidFill>
            </a:endParaRPr>
          </a:p>
          <a:p>
            <a:pPr algn="ctr"/>
            <a:r>
              <a:rPr lang="cs-CZ" sz="5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/>
            <a:endParaRPr lang="cs-CZ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cs-CZ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cs-CZ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cs-CZ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6" y="83724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439816" y="2418184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b="1" dirty="0">
                <a:solidFill>
                  <a:srgbClr val="0070C0"/>
                </a:solidFill>
                <a:latin typeface="Bahnschrift SemiBold" panose="020B0502040204020203" pitchFamily="34" charset="0"/>
              </a:rPr>
              <a:t> </a:t>
            </a:r>
            <a:endParaRPr lang="cs-CZ" sz="5400" b="1" dirty="0">
              <a:solidFill>
                <a:srgbClr val="0070C0"/>
              </a:solidFill>
              <a:latin typeface="Bahnschrift SemiBold" panose="020B0502040204020203" pitchFamily="34" charset="0"/>
              <a:sym typeface="Wingdings" panose="05000000000000000000" pitchFamily="2" charset="2"/>
            </a:endParaRPr>
          </a:p>
          <a:p>
            <a:pPr algn="ctr"/>
            <a:endParaRPr lang="cs-CZ" sz="5400" b="1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09" y="4509120"/>
            <a:ext cx="4175785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67635"/>
      </p:ext>
    </p:extLst>
  </p:cSld>
  <p:clrMapOvr>
    <a:masterClrMapping/>
  </p:clrMapOvr>
  <p:transition advTm="18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87660" y="1241595"/>
            <a:ext cx="11737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/>
              <a:t> </a:t>
            </a:r>
            <a:endParaRPr lang="cs-CZ" sz="4000" dirty="0">
              <a:solidFill>
                <a:srgbClr val="7030A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439816" y="2418184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b="1" dirty="0">
                <a:solidFill>
                  <a:srgbClr val="0070C0"/>
                </a:solidFill>
                <a:latin typeface="Bahnschrift SemiBold" panose="020B0502040204020203" pitchFamily="34" charset="0"/>
              </a:rPr>
              <a:t> </a:t>
            </a:r>
            <a:endParaRPr lang="cs-CZ" sz="5400" b="1" dirty="0">
              <a:solidFill>
                <a:srgbClr val="0070C0"/>
              </a:solidFill>
              <a:latin typeface="Bahnschrift SemiBold" panose="020B0502040204020203" pitchFamily="34" charset="0"/>
              <a:sym typeface="Wingdings" panose="05000000000000000000" pitchFamily="2" charset="2"/>
            </a:endParaRPr>
          </a:p>
          <a:p>
            <a:pPr algn="ctr"/>
            <a:endParaRPr lang="cs-CZ" sz="5400" b="1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" name="AutoShape 2" descr="https://webmail.gc-system.cz/?_task=mail&amp;_mbox=INBOX&amp;_uid=91292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93"/>
            <a:ext cx="5143500" cy="6858000"/>
          </a:xfrm>
          <a:prstGeom prst="rect">
            <a:avLst/>
          </a:prstGeom>
        </p:spPr>
      </p:pic>
      <p:pic>
        <p:nvPicPr>
          <p:cNvPr id="9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6" y="83724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5376716" y="0"/>
            <a:ext cx="6704604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100" b="1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  <a:p>
            <a:pPr algn="ctr"/>
            <a:endParaRPr lang="cs-CZ" sz="1100" b="1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cs-CZ" sz="4400" b="1" u="sng" dirty="0">
                <a:solidFill>
                  <a:schemeClr val="bg2">
                    <a:lumMod val="10000"/>
                  </a:schemeClr>
                </a:solidFill>
                <a:latin typeface="Bahnschrift SemiBold" panose="020B0502040204020203" pitchFamily="34" charset="0"/>
              </a:rPr>
              <a:t>SDH Březnice</a:t>
            </a:r>
          </a:p>
          <a:p>
            <a:pPr algn="ctr"/>
            <a:r>
              <a:rPr lang="cs-CZ" sz="4400" b="1" dirty="0">
                <a:solidFill>
                  <a:srgbClr val="0070C0"/>
                </a:solidFill>
                <a:latin typeface="Bahnschrift SemiBold" panose="020B0502040204020203" pitchFamily="34" charset="0"/>
              </a:rPr>
              <a:t>Naši mladí hasiči se         v sobotu 18.04.2026 zúčastnili soutěže Železný hasič Rudimova.</a:t>
            </a:r>
          </a:p>
          <a:p>
            <a:pPr algn="ctr"/>
            <a:r>
              <a:rPr lang="cs-CZ" sz="4400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Poměřili své síly s 60ti závodníky a v každé kategorii dosáhli výborných výsledků</a:t>
            </a:r>
          </a:p>
        </p:txBody>
      </p:sp>
    </p:spTree>
    <p:extLst>
      <p:ext uri="{BB962C8B-B14F-4D97-AF65-F5344CB8AC3E}">
        <p14:creationId xmlns:p14="http://schemas.microsoft.com/office/powerpoint/2010/main" val="771702175"/>
      </p:ext>
    </p:extLst>
  </p:cSld>
  <p:clrMapOvr>
    <a:masterClrMapping/>
  </p:clrMapOvr>
  <p:transition advTm="18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87660" y="1241595"/>
            <a:ext cx="11737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/>
              <a:t> </a:t>
            </a:r>
            <a:endParaRPr lang="cs-CZ" sz="4000" dirty="0">
              <a:solidFill>
                <a:srgbClr val="7030A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439816" y="2418184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b="1" dirty="0">
                <a:solidFill>
                  <a:srgbClr val="0070C0"/>
                </a:solidFill>
                <a:latin typeface="Bahnschrift SemiBold" panose="020B0502040204020203" pitchFamily="34" charset="0"/>
              </a:rPr>
              <a:t> </a:t>
            </a:r>
            <a:endParaRPr lang="cs-CZ" sz="5400" b="1" dirty="0">
              <a:solidFill>
                <a:srgbClr val="0070C0"/>
              </a:solidFill>
              <a:latin typeface="Bahnschrift SemiBold" panose="020B0502040204020203" pitchFamily="34" charset="0"/>
              <a:sym typeface="Wingdings" panose="05000000000000000000" pitchFamily="2" charset="2"/>
            </a:endParaRPr>
          </a:p>
          <a:p>
            <a:pPr algn="ctr"/>
            <a:endParaRPr lang="cs-CZ" sz="5400" b="1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" name="AutoShape 2" descr="https://webmail.gc-system.cz/?_task=mail&amp;_mbox=INBOX&amp;_uid=91292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64" y="-1107504"/>
            <a:ext cx="10620672" cy="7965504"/>
          </a:xfrm>
          <a:prstGeom prst="rect">
            <a:avLst/>
          </a:prstGeom>
        </p:spPr>
      </p:pic>
      <p:pic>
        <p:nvPicPr>
          <p:cNvPr id="7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6" y="83724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575105"/>
      </p:ext>
    </p:extLst>
  </p:cSld>
  <p:clrMapOvr>
    <a:masterClrMapping/>
  </p:clrMapOvr>
  <p:transition advTm="18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87660" y="1241595"/>
            <a:ext cx="11737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/>
              <a:t> </a:t>
            </a:r>
            <a:endParaRPr lang="cs-CZ" sz="4000" dirty="0">
              <a:solidFill>
                <a:srgbClr val="7030A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386986" y="188640"/>
            <a:ext cx="670460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100" b="1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  <a:p>
            <a:pPr algn="ctr"/>
            <a:endParaRPr lang="cs-CZ" sz="1100" b="1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cs-CZ" sz="4800" b="1" u="sng" dirty="0">
                <a:solidFill>
                  <a:schemeClr val="bg2">
                    <a:lumMod val="10000"/>
                  </a:schemeClr>
                </a:solidFill>
                <a:latin typeface="Bahnschrift SemiBold" panose="020B0502040204020203" pitchFamily="34" charset="0"/>
              </a:rPr>
              <a:t>TAEKWONDO TJ SOKOL </a:t>
            </a:r>
            <a:r>
              <a:rPr lang="cs-CZ" sz="4800" b="1" dirty="0">
                <a:solidFill>
                  <a:srgbClr val="0070C0"/>
                </a:solidFill>
                <a:latin typeface="Bahnschrift SemiBold" panose="020B0502040204020203" pitchFamily="34" charset="0"/>
              </a:rPr>
              <a:t>Dne 25.04.2026 se        v Praze uskutečnily zkoušky na nejvyšší technické stupně TAEKWONDO v ČR. Robert Klimeš – 7. dan.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790" y="-1179512"/>
            <a:ext cx="5032700" cy="8939076"/>
          </a:xfrm>
          <a:prstGeom prst="rect">
            <a:avLst/>
          </a:prstGeom>
        </p:spPr>
      </p:pic>
      <p:pic>
        <p:nvPicPr>
          <p:cNvPr id="6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73126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37663"/>
      </p:ext>
    </p:extLst>
  </p:cSld>
  <p:clrMapOvr>
    <a:masterClrMapping/>
  </p:clrMapOvr>
  <p:transition advTm="18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87660" y="1241595"/>
            <a:ext cx="11737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/>
              <a:t> </a:t>
            </a:r>
            <a:endParaRPr lang="cs-CZ" sz="4000" dirty="0">
              <a:solidFill>
                <a:srgbClr val="7030A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376716" y="0"/>
            <a:ext cx="67046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0070C0"/>
                </a:solidFill>
                <a:latin typeface="Bahnschrift SemiBold" panose="020B0502040204020203" pitchFamily="34" charset="0"/>
              </a:rPr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-1107504"/>
            <a:ext cx="8714655" cy="8610078"/>
          </a:xfrm>
          <a:prstGeom prst="rect">
            <a:avLst/>
          </a:prstGeom>
        </p:spPr>
      </p:pic>
      <p:pic>
        <p:nvPicPr>
          <p:cNvPr id="7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73126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058478"/>
      </p:ext>
    </p:extLst>
  </p:cSld>
  <p:clrMapOvr>
    <a:masterClrMapping/>
  </p:clrMapOvr>
  <p:transition advTm="9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839416" y="908051"/>
            <a:ext cx="10337741" cy="452596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algn="ctr">
              <a:buFontTx/>
              <a:buNone/>
            </a:pPr>
            <a:r>
              <a:rPr lang="cs-CZ" altLang="cs-CZ" sz="18700" b="1" dirty="0">
                <a:latin typeface="Bookman Old Style" panose="02050604050505020204" pitchFamily="18" charset="0"/>
              </a:rPr>
              <a:t>ODPADY</a:t>
            </a:r>
            <a:endParaRPr lang="cs-CZ" altLang="cs-CZ" sz="9400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73126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2924943"/>
            <a:ext cx="3981882" cy="391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10736"/>
      </p:ext>
    </p:extLst>
  </p:cSld>
  <p:clrMapOvr>
    <a:masterClrMapping/>
  </p:clrMapOvr>
  <p:transition advTm="4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0"/>
            <a:ext cx="1219200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cs-CZ" altLang="cs-CZ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altLang="cs-CZ" sz="4000" b="1" dirty="0">
                <a:solidFill>
                  <a:srgbClr val="FF0000"/>
                </a:solidFill>
              </a:rPr>
              <a:t>  </a:t>
            </a:r>
          </a:p>
          <a:p>
            <a:pPr marL="0" indent="0" algn="ctr">
              <a:buNone/>
            </a:pPr>
            <a:endParaRPr lang="cs-CZ" altLang="cs-CZ" sz="4000" dirty="0"/>
          </a:p>
          <a:p>
            <a:pPr marL="0" indent="0" algn="ctr">
              <a:buNone/>
            </a:pPr>
            <a:endParaRPr lang="cs-CZ" altLang="cs-CZ" sz="40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cs-CZ" altLang="cs-CZ" sz="4400" dirty="0"/>
          </a:p>
          <a:p>
            <a:pPr marL="0" indent="0" algn="ctr">
              <a:buNone/>
            </a:pPr>
            <a:endParaRPr lang="cs-CZ" altLang="cs-CZ" sz="4400" dirty="0"/>
          </a:p>
        </p:txBody>
      </p:sp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0" y="315119"/>
            <a:ext cx="12192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cs-CZ" altLang="cs-CZ" sz="5400" b="1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Informace Technických služeb:</a:t>
            </a:r>
          </a:p>
          <a:p>
            <a:pPr algn="ctr"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Od r. 2026 se mění četnost svozu odpadu:</a:t>
            </a:r>
          </a:p>
          <a:p>
            <a:pPr marL="685800" indent="-685800" eaLnBrk="0" hangingPunct="0">
              <a:buFont typeface="Arial" panose="020B0604020202020204" pitchFamily="34" charset="0"/>
              <a:buChar char="•"/>
            </a:pPr>
            <a:r>
              <a:rPr lang="cs-CZ" altLang="cs-CZ" sz="6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Komunální odpad 2 x měsíčně</a:t>
            </a:r>
          </a:p>
          <a:p>
            <a:pPr marL="685800" indent="-685800" eaLnBrk="0" hangingPunct="0">
              <a:buFont typeface="Arial" panose="020B0604020202020204" pitchFamily="34" charset="0"/>
              <a:buChar char="•"/>
            </a:pPr>
            <a:r>
              <a:rPr lang="cs-CZ" altLang="cs-CZ" sz="6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Plasty 1 x měsíčně</a:t>
            </a:r>
          </a:p>
          <a:p>
            <a:pPr marL="685800" indent="-685800" eaLnBrk="0" hangingPunct="0">
              <a:buFont typeface="Arial" panose="020B0604020202020204" pitchFamily="34" charset="0"/>
              <a:buChar char="•"/>
            </a:pPr>
            <a:r>
              <a:rPr lang="cs-CZ" altLang="cs-CZ" sz="6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Papír 1 x měsíčně</a:t>
            </a:r>
            <a:endParaRPr lang="cs-CZ" altLang="cs-CZ" sz="5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73126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3367581"/>
            <a:ext cx="4206121" cy="345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61353"/>
      </p:ext>
    </p:extLst>
  </p:cSld>
  <p:clrMapOvr>
    <a:masterClrMapping/>
  </p:clrMapOvr>
  <p:transition advTm="1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0"/>
            <a:ext cx="1219200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cs-CZ" altLang="cs-CZ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altLang="cs-CZ" sz="4000" b="1" dirty="0">
                <a:solidFill>
                  <a:srgbClr val="FF0000"/>
                </a:solidFill>
              </a:rPr>
              <a:t>  </a:t>
            </a:r>
          </a:p>
          <a:p>
            <a:pPr marL="0" indent="0" algn="ctr">
              <a:buNone/>
            </a:pPr>
            <a:endParaRPr lang="cs-CZ" altLang="cs-CZ" sz="4000" dirty="0"/>
          </a:p>
          <a:p>
            <a:pPr marL="0" indent="0" algn="ctr">
              <a:buNone/>
            </a:pPr>
            <a:endParaRPr lang="cs-CZ" altLang="cs-CZ" sz="40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cs-CZ" altLang="cs-CZ" sz="4400" dirty="0"/>
          </a:p>
          <a:p>
            <a:pPr marL="0" indent="0" algn="ctr">
              <a:buNone/>
            </a:pPr>
            <a:endParaRPr lang="cs-CZ" altLang="cs-CZ" sz="4400" dirty="0"/>
          </a:p>
        </p:txBody>
      </p:sp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0" y="315119"/>
            <a:ext cx="991235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cs-CZ" altLang="cs-CZ" sz="5400" dirty="0">
                <a:solidFill>
                  <a:schemeClr val="hlink"/>
                </a:solidFill>
                <a:latin typeface="Times New Roman" panose="02020603050405020304" pitchFamily="18" charset="0"/>
              </a:rPr>
              <a:t>Odvoz plastů proběhne </a:t>
            </a:r>
          </a:p>
          <a:p>
            <a:pPr algn="ctr" eaLnBrk="0" hangingPunct="0"/>
            <a:r>
              <a:rPr lang="cs-CZ" altLang="cs-CZ" sz="8000" b="1" dirty="0">
                <a:solidFill>
                  <a:srgbClr val="2C1A00"/>
                </a:solidFill>
                <a:latin typeface="Times New Roman" panose="02020603050405020304" pitchFamily="18" charset="0"/>
              </a:rPr>
              <a:t>Ve čtvrtek 30.04.2026 </a:t>
            </a:r>
          </a:p>
          <a:p>
            <a:pPr eaLnBrk="0" hangingPunct="0"/>
            <a:r>
              <a:rPr lang="cs-CZ" altLang="cs-CZ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Nádoby nebo pytle s plasty </a:t>
            </a:r>
            <a:r>
              <a:rPr lang="cs-CZ" altLang="cs-CZ" sz="5400" dirty="0">
                <a:solidFill>
                  <a:schemeClr val="hlink"/>
                </a:solidFill>
                <a:latin typeface="Times New Roman" panose="02020603050405020304" pitchFamily="18" charset="0"/>
              </a:rPr>
              <a:t>nachystejte  prosím ráno </a:t>
            </a:r>
          </a:p>
          <a:p>
            <a:pPr eaLnBrk="0" hangingPunct="0"/>
            <a:r>
              <a:rPr lang="cs-CZ" altLang="cs-CZ" sz="5400" dirty="0">
                <a:solidFill>
                  <a:schemeClr val="hlink"/>
                </a:solidFill>
                <a:latin typeface="Times New Roman" panose="02020603050405020304" pitchFamily="18" charset="0"/>
              </a:rPr>
              <a:t>před Vaše nemovitosti, kam zajíždějí 	svozové vozy 					  	Technických služeb </a:t>
            </a:r>
            <a:r>
              <a:rPr lang="cs-CZ" altLang="cs-CZ" sz="5400" dirty="0">
                <a:solidFill>
                  <a:schemeClr val="hlin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  </a:t>
            </a:r>
            <a:endParaRPr lang="cs-CZ" altLang="cs-CZ" sz="54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73126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614" y="2438151"/>
            <a:ext cx="3112544" cy="432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41834"/>
      </p:ext>
    </p:extLst>
  </p:cSld>
  <p:clrMapOvr>
    <a:masterClrMapping/>
  </p:clrMapOvr>
  <p:transition advTm="1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0"/>
            <a:ext cx="12192000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cs-CZ" altLang="cs-CZ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altLang="cs-CZ" sz="4000" b="1" dirty="0">
                <a:solidFill>
                  <a:srgbClr val="FF0000"/>
                </a:solidFill>
              </a:rPr>
              <a:t>  </a:t>
            </a:r>
          </a:p>
          <a:p>
            <a:pPr marL="0" indent="0" algn="ctr">
              <a:buNone/>
            </a:pPr>
            <a:endParaRPr lang="cs-CZ" altLang="cs-CZ" sz="4000" dirty="0"/>
          </a:p>
          <a:p>
            <a:pPr marL="0" indent="0" algn="ctr">
              <a:buNone/>
            </a:pPr>
            <a:endParaRPr lang="cs-CZ" altLang="cs-CZ" sz="40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cs-CZ" altLang="cs-CZ" sz="4400" dirty="0"/>
          </a:p>
          <a:p>
            <a:pPr marL="0" indent="0" algn="ctr">
              <a:buNone/>
            </a:pPr>
            <a:endParaRPr lang="cs-CZ" altLang="cs-CZ" sz="4400" dirty="0"/>
          </a:p>
        </p:txBody>
      </p:sp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0" y="0"/>
            <a:ext cx="12192000" cy="71404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cs-CZ" altLang="cs-CZ" sz="5400" dirty="0">
                <a:solidFill>
                  <a:srgbClr val="BB0BA2"/>
                </a:solidFill>
                <a:latin typeface="Times New Roman" panose="02020603050405020304" pitchFamily="18" charset="0"/>
              </a:rPr>
              <a:t>  Odvoz papíru z nových nádob proběhne </a:t>
            </a:r>
          </a:p>
          <a:p>
            <a:pPr algn="ctr" eaLnBrk="0" hangingPunct="0"/>
            <a:r>
              <a:rPr lang="cs-CZ" altLang="cs-CZ" sz="8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 pátek 22.05.2026 </a:t>
            </a:r>
          </a:p>
          <a:p>
            <a:pPr eaLnBrk="0" hangingPunct="0"/>
            <a:r>
              <a:rPr lang="cs-CZ" altLang="cs-CZ" sz="5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5400" dirty="0">
                <a:solidFill>
                  <a:srgbClr val="BB0BA2"/>
                </a:solidFill>
                <a:latin typeface="Times New Roman" panose="02020603050405020304" pitchFamily="18" charset="0"/>
              </a:rPr>
              <a:t>Popelnice s papírem </a:t>
            </a:r>
          </a:p>
          <a:p>
            <a:pPr eaLnBrk="0" hangingPunct="0"/>
            <a:r>
              <a:rPr lang="cs-CZ" altLang="cs-CZ" sz="5400" dirty="0">
                <a:solidFill>
                  <a:srgbClr val="BB0BA2"/>
                </a:solidFill>
                <a:latin typeface="Times New Roman" panose="02020603050405020304" pitchFamily="18" charset="0"/>
              </a:rPr>
              <a:t>  nachystejte prosím ráno </a:t>
            </a:r>
          </a:p>
          <a:p>
            <a:pPr eaLnBrk="0" hangingPunct="0"/>
            <a:r>
              <a:rPr lang="cs-CZ" altLang="cs-CZ" sz="5400" dirty="0">
                <a:solidFill>
                  <a:srgbClr val="BB0BA2"/>
                </a:solidFill>
                <a:latin typeface="Times New Roman" panose="02020603050405020304" pitchFamily="18" charset="0"/>
              </a:rPr>
              <a:t>  před Vaše 	nemovitosti, </a:t>
            </a:r>
          </a:p>
          <a:p>
            <a:pPr eaLnBrk="0" hangingPunct="0"/>
            <a:r>
              <a:rPr lang="cs-CZ" altLang="cs-CZ" sz="5400" dirty="0">
                <a:solidFill>
                  <a:srgbClr val="BB0BA2"/>
                </a:solidFill>
                <a:latin typeface="Times New Roman" panose="02020603050405020304" pitchFamily="18" charset="0"/>
              </a:rPr>
              <a:t>  kam zajíždějí svozové vozy 					  	Technických služeb </a:t>
            </a:r>
            <a:r>
              <a:rPr lang="cs-CZ" altLang="cs-CZ" sz="5400" dirty="0">
                <a:solidFill>
                  <a:srgbClr val="BB0BA2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  </a:t>
            </a:r>
          </a:p>
          <a:p>
            <a:pPr eaLnBrk="0" hangingPunct="0"/>
            <a:endParaRPr lang="cs-CZ" altLang="cs-CZ" sz="5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" y="5613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264" y="2564904"/>
            <a:ext cx="3680678" cy="410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12564"/>
      </p:ext>
    </p:extLst>
  </p:cSld>
  <p:clrMapOvr>
    <a:masterClrMapping/>
  </p:clrMapOvr>
  <p:transition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ebmail.gc-system.cz/?_task=mail&amp;_mbox=INBOX&amp;_uid=89781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2377"/>
            <a:ext cx="5224059" cy="3918045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5351240" y="315687"/>
            <a:ext cx="6840760" cy="3908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4800" dirty="0"/>
              <a:t>Představení nového hasičského vozu veřejnosti a jeho slavnostní požehnání farářem březnické římskokatolické farnosti proběhne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4800" b="1" dirty="0">
                <a:solidFill>
                  <a:srgbClr val="FF0000"/>
                </a:solidFill>
              </a:rPr>
              <a:t>v sobotu 02.05.2026        ve 13:30 u kostela          (po pietním aktu)</a:t>
            </a:r>
          </a:p>
        </p:txBody>
      </p:sp>
      <p:pic>
        <p:nvPicPr>
          <p:cNvPr id="9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" y="17537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2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701" y="2540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" y="25400"/>
            <a:ext cx="12192000" cy="71404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1344" y="655638"/>
            <a:ext cx="11233248" cy="95410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8000" b="1" u="sng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Sběrný dvůr Březnice</a:t>
            </a:r>
          </a:p>
          <a:p>
            <a:r>
              <a:rPr lang="cs-CZ" sz="6000" b="1" dirty="0"/>
              <a:t>zimní období (duben - listopad)</a:t>
            </a:r>
          </a:p>
          <a:p>
            <a:endParaRPr lang="cs-CZ" sz="800" b="1" dirty="0"/>
          </a:p>
          <a:p>
            <a:endParaRPr lang="cs-CZ" sz="800" b="1" dirty="0"/>
          </a:p>
          <a:p>
            <a:br>
              <a:rPr lang="cs-CZ" sz="800" b="1" dirty="0"/>
            </a:br>
            <a:r>
              <a:rPr lang="cs-CZ" sz="6000" b="1" dirty="0">
                <a:solidFill>
                  <a:schemeClr val="accent6">
                    <a:lumMod val="50000"/>
                  </a:schemeClr>
                </a:solidFill>
              </a:rPr>
              <a:t>pondělí:</a:t>
            </a:r>
            <a:r>
              <a:rPr lang="cs-CZ" sz="6000" b="1" dirty="0"/>
              <a:t>  9:00-12:00 a 15:00-17:00</a:t>
            </a:r>
          </a:p>
          <a:p>
            <a:r>
              <a:rPr lang="cs-CZ" sz="6000" b="1" dirty="0">
                <a:solidFill>
                  <a:schemeClr val="accent6">
                    <a:lumMod val="50000"/>
                  </a:schemeClr>
                </a:solidFill>
              </a:rPr>
              <a:t>čtvrtek: </a:t>
            </a:r>
            <a:r>
              <a:rPr lang="cs-CZ" sz="6000" b="1" dirty="0"/>
              <a:t> 15:00-17:00</a:t>
            </a:r>
            <a:endParaRPr lang="cs-CZ" sz="6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cs-CZ" sz="6000" b="1" dirty="0">
                <a:solidFill>
                  <a:schemeClr val="accent6">
                    <a:lumMod val="50000"/>
                  </a:schemeClr>
                </a:solidFill>
              </a:rPr>
              <a:t>sobota: </a:t>
            </a:r>
            <a:r>
              <a:rPr lang="cs-CZ" sz="6000" b="1" dirty="0"/>
              <a:t>  9:00-12:00</a:t>
            </a:r>
          </a:p>
          <a:p>
            <a:endParaRPr lang="cs-CZ" sz="11500" b="1" dirty="0"/>
          </a:p>
          <a:p>
            <a:endParaRPr lang="cs-CZ" sz="11500" b="1" dirty="0"/>
          </a:p>
          <a:p>
            <a:endParaRPr lang="cs-CZ" sz="4000" dirty="0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73126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171" y="4409728"/>
            <a:ext cx="504582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73164"/>
      </p:ext>
    </p:extLst>
  </p:cSld>
  <p:clrMapOvr>
    <a:masterClrMapping/>
  </p:clrMapOvr>
  <p:transition advTm="8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701" y="2540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411" y="25400"/>
            <a:ext cx="12192000" cy="7171194"/>
          </a:xfrm>
          <a:prstGeom prst="rect">
            <a:avLst/>
          </a:prstGeom>
          <a:pattFill prst="pct30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</a:rPr>
              <a:t>Obec Březnice je zapojena v systému společnosti EKO-KOM, která za zajištění využití</a:t>
            </a:r>
            <a:r>
              <a:rPr kumimoji="0" lang="cs-CZ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</a:rPr>
              <a:t>odpadů</a:t>
            </a:r>
            <a:r>
              <a:rPr kumimoji="0" lang="cs-CZ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</a:rPr>
              <a:t>z obalů zpětně obci Březnice vyplácí finanční odměnu. </a:t>
            </a:r>
          </a:p>
          <a:p>
            <a:pPr lvl="0" algn="ctr">
              <a:defRPr/>
            </a:pPr>
            <a:r>
              <a:rPr lang="cs-CZ" sz="4000" b="1" dirty="0">
                <a:latin typeface="Bookman Old Style" panose="02050604050505020204" pitchFamily="18" charset="0"/>
              </a:rPr>
              <a:t>Za čtvrté čtvrtletí loňského roku jsme díky objemu vytříděných plastů (7,9 t), papíru (22,27 t), kovů (0,98 t) a skla (4,94 t) obdrželi od firmy EKO-KOM </a:t>
            </a:r>
          </a:p>
          <a:p>
            <a:pPr lvl="0" algn="ctr">
              <a:defRPr/>
            </a:pPr>
            <a:r>
              <a:rPr lang="cs-CZ" sz="4400" b="1" dirty="0">
                <a:latin typeface="Bookman Old Style" panose="02050604050505020204" pitchFamily="18" charset="0"/>
              </a:rPr>
              <a:t>částku </a:t>
            </a:r>
            <a:r>
              <a:rPr lang="cs-CZ" sz="4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121.046,- Kč</a:t>
            </a:r>
            <a:r>
              <a:rPr lang="cs-CZ" sz="4400" b="1" dirty="0">
                <a:latin typeface="Bookman Old Style" panose="02050604050505020204" pitchFamily="18" charset="0"/>
              </a:rPr>
              <a:t>. </a:t>
            </a:r>
          </a:p>
          <a:p>
            <a:pPr lvl="0" algn="ctr">
              <a:defRPr/>
            </a:pPr>
            <a:r>
              <a:rPr lang="cs-CZ" sz="4000" b="1" dirty="0">
                <a:latin typeface="Bookman Old Style" panose="02050604050505020204" pitchFamily="18" charset="0"/>
              </a:rPr>
              <a:t>Děkujeme, že třídíte odpad.</a:t>
            </a: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" y="2540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9" y="5013176"/>
            <a:ext cx="1741491" cy="16524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509" y="5013176"/>
            <a:ext cx="1741491" cy="165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20992"/>
      </p:ext>
    </p:extLst>
  </p:cSld>
  <p:clrMapOvr>
    <a:masterClrMapping/>
  </p:clrMapOvr>
  <p:transition advTm="23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927129" y="949994"/>
            <a:ext cx="10337741" cy="2695029"/>
          </a:xfrm>
        </p:spPr>
        <p:txBody>
          <a:bodyPr>
            <a:normAutofit fontScale="92500" lnSpcReduction="10000"/>
          </a:bodyPr>
          <a:lstStyle/>
          <a:p>
            <a:pPr algn="ctr">
              <a:buFontTx/>
              <a:buNone/>
            </a:pPr>
            <a:r>
              <a:rPr lang="cs-CZ" altLang="cs-CZ" sz="18700" b="1" dirty="0">
                <a:solidFill>
                  <a:srgbClr val="071D79"/>
                </a:solidFill>
                <a:latin typeface="Algerian" panose="04020705040A02060702" pitchFamily="82" charset="0"/>
              </a:rPr>
              <a:t>DOPRAVA</a:t>
            </a:r>
            <a:r>
              <a:rPr lang="cs-CZ" altLang="cs-CZ" sz="9400" b="1" dirty="0">
                <a:solidFill>
                  <a:srgbClr val="990033"/>
                </a:solidFill>
              </a:rPr>
              <a:t>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3212976"/>
            <a:ext cx="5234418" cy="3377044"/>
          </a:xfrm>
          <a:prstGeom prst="rect">
            <a:avLst/>
          </a:prstGeom>
          <a:effectLst>
            <a:outerShdw blurRad="50800" dist="50800" dir="1200000" algn="ctr" rotWithShape="0">
              <a:srgbClr val="000000">
                <a:alpha val="43137"/>
              </a:srgbClr>
            </a:outerShdw>
            <a:softEdge rad="317500"/>
          </a:effectLst>
        </p:spPr>
      </p:pic>
      <p:pic>
        <p:nvPicPr>
          <p:cNvPr id="5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" y="134466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724082"/>
      </p:ext>
    </p:extLst>
  </p:cSld>
  <p:clrMapOvr>
    <a:masterClrMapping/>
  </p:clrMapOvr>
  <p:transition advTm="6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360760" y="19472"/>
            <a:ext cx="11377264" cy="1465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172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9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5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2189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3A6315B-A665-E139-D410-C5E8C6104EA7}"/>
              </a:ext>
            </a:extLst>
          </p:cNvPr>
          <p:cNvSpPr txBox="1"/>
          <p:nvPr/>
        </p:nvSpPr>
        <p:spPr>
          <a:xfrm>
            <a:off x="2063552" y="68431"/>
            <a:ext cx="8472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1" u="sng" strike="noStrike" kern="1200" cap="none" spc="0" normalizeH="0" baseline="0" noProof="0" dirty="0">
                <a:ln>
                  <a:noFill/>
                </a:ln>
                <a:solidFill>
                  <a:srgbClr val="BB0BA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Odjezdy autobusů z dolního konce do Zlína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1" u="sng" strike="noStrike" kern="1200" cap="none" spc="0" normalizeH="0" baseline="0" noProof="0" dirty="0">
                <a:ln>
                  <a:noFill/>
                </a:ln>
                <a:solidFill>
                  <a:srgbClr val="BB0BA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Březnice-Kovárna: pondělí-pátek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53449EF-7ECA-4DE4-18AB-6DB451D647A4}"/>
              </a:ext>
            </a:extLst>
          </p:cNvPr>
          <p:cNvSpPr txBox="1"/>
          <p:nvPr/>
        </p:nvSpPr>
        <p:spPr>
          <a:xfrm>
            <a:off x="335359" y="1196752"/>
            <a:ext cx="1440000" cy="55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4:41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4:43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4:56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4:58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5:34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5:52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5:55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6:22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6:27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6:41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F48FD80-078C-68C1-1540-CF133B905200}"/>
              </a:ext>
            </a:extLst>
          </p:cNvPr>
          <p:cNvSpPr txBox="1"/>
          <p:nvPr/>
        </p:nvSpPr>
        <p:spPr>
          <a:xfrm>
            <a:off x="1763970" y="1212140"/>
            <a:ext cx="103105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6:51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6:53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7:09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7:10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7:21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7:36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7:42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8:04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8:17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DD3F9A5-9D10-D377-2409-108CADE94ECB}"/>
              </a:ext>
            </a:extLst>
          </p:cNvPr>
          <p:cNvSpPr txBox="1"/>
          <p:nvPr/>
        </p:nvSpPr>
        <p:spPr>
          <a:xfrm>
            <a:off x="2961748" y="1233376"/>
            <a:ext cx="126188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8:19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8:39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9:02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9:07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9:45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10:01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10:55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11:07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11:10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11:55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D4BC49C-AD6E-7517-1D81-5443C1653B54}"/>
              </a:ext>
            </a:extLst>
          </p:cNvPr>
          <p:cNvSpPr txBox="1"/>
          <p:nvPr/>
        </p:nvSpPr>
        <p:spPr>
          <a:xfrm>
            <a:off x="4295800" y="1233376"/>
            <a:ext cx="1440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12:03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12:05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13:06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13:41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13:54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14:00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14:06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14:51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14:56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EB8A963-6713-EB5B-8635-B34152846A5A}"/>
              </a:ext>
            </a:extLst>
          </p:cNvPr>
          <p:cNvSpPr txBox="1"/>
          <p:nvPr/>
        </p:nvSpPr>
        <p:spPr>
          <a:xfrm>
            <a:off x="5735960" y="1233376"/>
            <a:ext cx="1440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15:22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15:27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15:36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15:55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16:18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16:25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16:56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17:02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17:42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17:56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15B62B5-ADCF-8AA0-8CCF-005EAA3C62CC}"/>
              </a:ext>
            </a:extLst>
          </p:cNvPr>
          <p:cNvSpPr txBox="1"/>
          <p:nvPr/>
        </p:nvSpPr>
        <p:spPr>
          <a:xfrm>
            <a:off x="7176120" y="1233376"/>
            <a:ext cx="1440000" cy="558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18:45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19:07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19:25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19:45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20:28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20:35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20:42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21:20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21:47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55F65DE-E82B-958B-FD7E-F9F9F273D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72" y="3500983"/>
            <a:ext cx="3416792" cy="2736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710289"/>
      </p:ext>
    </p:extLst>
  </p:cSld>
  <p:clrMapOvr>
    <a:masterClrMapping/>
  </p:clrMapOvr>
  <p:transition advTm="1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292082" y="8146"/>
            <a:ext cx="11377264" cy="1465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172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9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5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2189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3A6315B-A665-E139-D410-C5E8C6104EA7}"/>
              </a:ext>
            </a:extLst>
          </p:cNvPr>
          <p:cNvSpPr txBox="1"/>
          <p:nvPr/>
        </p:nvSpPr>
        <p:spPr>
          <a:xfrm>
            <a:off x="2063552" y="0"/>
            <a:ext cx="8472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1" u="sng" strike="noStrike" kern="1200" cap="none" spc="0" normalizeH="0" baseline="0" noProof="0" dirty="0">
                <a:ln>
                  <a:noFill/>
                </a:ln>
                <a:solidFill>
                  <a:srgbClr val="BB0BA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Odjezdy autobusů z dolního konce do Zlína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1" u="sng" strike="noStrike" kern="1200" cap="none" spc="0" normalizeH="0" baseline="0" noProof="0" dirty="0">
                <a:ln>
                  <a:noFill/>
                </a:ln>
                <a:solidFill>
                  <a:srgbClr val="BB0BA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Březnice-Kovárna: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53449EF-7ECA-4DE4-18AB-6DB451D647A4}"/>
              </a:ext>
            </a:extLst>
          </p:cNvPr>
          <p:cNvSpPr txBox="1"/>
          <p:nvPr/>
        </p:nvSpPr>
        <p:spPr>
          <a:xfrm>
            <a:off x="695560" y="2535282"/>
            <a:ext cx="1440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5:15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5:35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5:51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6:43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6:45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7:14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7:47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8:14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F48FD80-078C-68C1-1540-CF133B905200}"/>
              </a:ext>
            </a:extLst>
          </p:cNvPr>
          <p:cNvSpPr txBox="1"/>
          <p:nvPr/>
        </p:nvSpPr>
        <p:spPr>
          <a:xfrm>
            <a:off x="2157115" y="1521376"/>
            <a:ext cx="1202572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9:01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9:11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9:42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10:20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11:07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11:51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12:13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13:11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13:51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15:13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DD3F9A5-9D10-D377-2409-108CADE94ECB}"/>
              </a:ext>
            </a:extLst>
          </p:cNvPr>
          <p:cNvSpPr txBox="1"/>
          <p:nvPr/>
        </p:nvSpPr>
        <p:spPr>
          <a:xfrm>
            <a:off x="3550575" y="1521376"/>
            <a:ext cx="1202572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15:38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15:47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16:56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17:07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17:41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19:14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19:43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20:45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21:43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EB8A963-6713-EB5B-8635-B34152846A5A}"/>
              </a:ext>
            </a:extLst>
          </p:cNvPr>
          <p:cNvSpPr txBox="1"/>
          <p:nvPr/>
        </p:nvSpPr>
        <p:spPr>
          <a:xfrm>
            <a:off x="6888248" y="2535282"/>
            <a:ext cx="1440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5:15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5:35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5:51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6:43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6:45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7:14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7:47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8:14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A478B47-DA4F-42F9-8593-8CF0827900FA}"/>
              </a:ext>
            </a:extLst>
          </p:cNvPr>
          <p:cNvSpPr txBox="1"/>
          <p:nvPr/>
        </p:nvSpPr>
        <p:spPr>
          <a:xfrm>
            <a:off x="483305" y="1702549"/>
            <a:ext cx="1580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sng" strike="noStrike" kern="1200" cap="none" spc="0" normalizeH="0" baseline="0" noProof="0" dirty="0">
                <a:ln>
                  <a:noFill/>
                </a:ln>
                <a:solidFill>
                  <a:srgbClr val="BB0BA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Sobota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88C8F8C-FF21-6512-788A-C7F28CC6337A}"/>
              </a:ext>
            </a:extLst>
          </p:cNvPr>
          <p:cNvSpPr txBox="1"/>
          <p:nvPr/>
        </p:nvSpPr>
        <p:spPr>
          <a:xfrm>
            <a:off x="8349810" y="1521376"/>
            <a:ext cx="1202573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9:01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9:11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9:42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11:15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11:51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12:13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13:11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13:51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13:52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15:13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E5C3575-CD78-F9C2-53CD-E59F08208668}"/>
              </a:ext>
            </a:extLst>
          </p:cNvPr>
          <p:cNvSpPr txBox="1"/>
          <p:nvPr/>
        </p:nvSpPr>
        <p:spPr>
          <a:xfrm>
            <a:off x="9743105" y="1521376"/>
            <a:ext cx="1202572" cy="532453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15:38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15:47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16:56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17:07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17:41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19:14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19:43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20:45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21:43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C16705C-DA32-7243-2052-FDB384A37787}"/>
              </a:ext>
            </a:extLst>
          </p:cNvPr>
          <p:cNvSpPr txBox="1"/>
          <p:nvPr/>
        </p:nvSpPr>
        <p:spPr>
          <a:xfrm>
            <a:off x="6672064" y="170080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sng" strike="noStrike" kern="1200" cap="none" spc="0" normalizeH="0" baseline="0" noProof="0" dirty="0">
                <a:ln>
                  <a:noFill/>
                </a:ln>
                <a:solidFill>
                  <a:srgbClr val="BB0BA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Neděle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54CE55D-4CFD-A32A-1247-28AE838D86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0"/>
          <a:stretch/>
        </p:blipFill>
        <p:spPr>
          <a:xfrm>
            <a:off x="4846714" y="4653336"/>
            <a:ext cx="2268000" cy="1800000"/>
          </a:xfrm>
          <a:prstGeom prst="rect">
            <a:avLst/>
          </a:prstGeom>
          <a:effectLst>
            <a:glow rad="63500">
              <a:schemeClr val="accent1">
                <a:lumMod val="60000"/>
                <a:lumOff val="40000"/>
                <a:alpha val="40000"/>
              </a:schemeClr>
            </a:glow>
            <a:reflection stA="48000" endPos="2000" dist="50800" dir="5400000" sy="-100000" algn="bl" rotWithShape="0"/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794134584"/>
      </p:ext>
    </p:extLst>
  </p:cSld>
  <p:clrMapOvr>
    <a:masterClrMapping/>
  </p:clrMapOvr>
  <p:transition advTm="10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292082" y="8146"/>
            <a:ext cx="11377264" cy="1465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172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9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5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2189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3A6315B-A665-E139-D410-C5E8C6104EA7}"/>
              </a:ext>
            </a:extLst>
          </p:cNvPr>
          <p:cNvSpPr txBox="1"/>
          <p:nvPr/>
        </p:nvSpPr>
        <p:spPr>
          <a:xfrm>
            <a:off x="2063552" y="68431"/>
            <a:ext cx="8472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1" u="sng" strike="noStrike" kern="1200" cap="none" spc="0" normalizeH="0" baseline="0" noProof="0" dirty="0">
                <a:ln>
                  <a:noFill/>
                </a:ln>
                <a:solidFill>
                  <a:srgbClr val="6708B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Odjezdy autobusů z horního konce (z točny) Březnice do Zlína: pondělí-pátek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8520C90-4B00-C3DC-9AA4-F5383F567C43}"/>
              </a:ext>
            </a:extLst>
          </p:cNvPr>
          <p:cNvSpPr txBox="1"/>
          <p:nvPr/>
        </p:nvSpPr>
        <p:spPr>
          <a:xfrm>
            <a:off x="6526787" y="1340768"/>
            <a:ext cx="1500732" cy="48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4:45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5:09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5:55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8:00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10:00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11:40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0DF4994-3BD9-FE3E-E715-8F5760341205}"/>
              </a:ext>
            </a:extLst>
          </p:cNvPr>
          <p:cNvSpPr txBox="1"/>
          <p:nvPr/>
        </p:nvSpPr>
        <p:spPr>
          <a:xfrm>
            <a:off x="8339684" y="1340768"/>
            <a:ext cx="15007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12:5513:5014:3515:20</a:t>
            </a:r>
            <a:endParaRPr kumimoji="0" lang="cs-CZ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15:55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17:25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18:40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66331D4-1DAE-6642-2808-C41464BE6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844824"/>
            <a:ext cx="6126164" cy="403244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7089182"/>
      </p:ext>
    </p:extLst>
  </p:cSld>
  <p:clrMapOvr>
    <a:masterClrMapping/>
  </p:clrMapOvr>
  <p:transition advTm="10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360760" y="19472"/>
            <a:ext cx="11377264" cy="1465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172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9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5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2189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3A6315B-A665-E139-D410-C5E8C6104EA7}"/>
              </a:ext>
            </a:extLst>
          </p:cNvPr>
          <p:cNvSpPr txBox="1"/>
          <p:nvPr/>
        </p:nvSpPr>
        <p:spPr>
          <a:xfrm>
            <a:off x="2063552" y="68431"/>
            <a:ext cx="8472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1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Odjezdy autobusů z dolního konce do Zlína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1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Březnice-Pálenice: pondělí-pátek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53449EF-7ECA-4DE4-18AB-6DB451D647A4}"/>
              </a:ext>
            </a:extLst>
          </p:cNvPr>
          <p:cNvSpPr txBox="1"/>
          <p:nvPr/>
        </p:nvSpPr>
        <p:spPr>
          <a:xfrm>
            <a:off x="335359" y="1196752"/>
            <a:ext cx="1440000" cy="55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4:40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4:57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5:33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5:51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5:54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6:26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6:39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6:40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6:51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F48FD80-078C-68C1-1540-CF133B905200}"/>
              </a:ext>
            </a:extLst>
          </p:cNvPr>
          <p:cNvSpPr txBox="1"/>
          <p:nvPr/>
        </p:nvSpPr>
        <p:spPr>
          <a:xfrm>
            <a:off x="1648553" y="1212140"/>
            <a:ext cx="126188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7:09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7:23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8:02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8:10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8:37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9:05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9:44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10:00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DD3F9A5-9D10-D377-2409-108CADE94ECB}"/>
              </a:ext>
            </a:extLst>
          </p:cNvPr>
          <p:cNvSpPr txBox="1"/>
          <p:nvPr/>
        </p:nvSpPr>
        <p:spPr>
          <a:xfrm>
            <a:off x="2961748" y="1233376"/>
            <a:ext cx="126188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10:53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11:05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11:08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11:54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12:02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12:04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13:04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13:05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13:18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13:39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D4BC49C-AD6E-7517-1D81-5443C1653B54}"/>
              </a:ext>
            </a:extLst>
          </p:cNvPr>
          <p:cNvSpPr txBox="1"/>
          <p:nvPr/>
        </p:nvSpPr>
        <p:spPr>
          <a:xfrm>
            <a:off x="4295960" y="1233376"/>
            <a:ext cx="1440000" cy="55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13:53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13:59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14:04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14:50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14:52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14:55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15:21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15:25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15:35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15:54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EB8A963-6713-EB5B-8635-B34152846A5A}"/>
              </a:ext>
            </a:extLst>
          </p:cNvPr>
          <p:cNvSpPr txBox="1"/>
          <p:nvPr/>
        </p:nvSpPr>
        <p:spPr>
          <a:xfrm>
            <a:off x="5735960" y="1233376"/>
            <a:ext cx="1440000" cy="55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16:17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16:24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16:54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17:41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17:55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18:44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19:05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19:24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19:44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526B0ED-C407-466D-262D-DEED0424B2C5}"/>
              </a:ext>
            </a:extLst>
          </p:cNvPr>
          <p:cNvSpPr txBox="1"/>
          <p:nvPr/>
        </p:nvSpPr>
        <p:spPr>
          <a:xfrm>
            <a:off x="7176120" y="1242626"/>
            <a:ext cx="14105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20:27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20:34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20:41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21:18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21:46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D159A8-4812-E369-F8A9-299324EB1EF3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3951054"/>
            <a:ext cx="4248472" cy="2862322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1182526229"/>
      </p:ext>
    </p:extLst>
  </p:cSld>
  <p:clrMapOvr>
    <a:masterClrMapping/>
  </p:clrMapOvr>
  <p:transition advTm="10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292082" y="8146"/>
            <a:ext cx="11377264" cy="1465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172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9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5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2189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3A6315B-A665-E139-D410-C5E8C6104EA7}"/>
              </a:ext>
            </a:extLst>
          </p:cNvPr>
          <p:cNvSpPr txBox="1"/>
          <p:nvPr/>
        </p:nvSpPr>
        <p:spPr>
          <a:xfrm>
            <a:off x="2063552" y="0"/>
            <a:ext cx="8472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1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Odjezdy autobusů z dolního konce do Zlína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1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Březnice-Pálenice: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53449EF-7ECA-4DE4-18AB-6DB451D647A4}"/>
              </a:ext>
            </a:extLst>
          </p:cNvPr>
          <p:cNvSpPr txBox="1"/>
          <p:nvPr/>
        </p:nvSpPr>
        <p:spPr>
          <a:xfrm>
            <a:off x="695560" y="2535282"/>
            <a:ext cx="1440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5:14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5:34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6:42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6:44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7:46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8:13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F48FD80-078C-68C1-1540-CF133B905200}"/>
              </a:ext>
            </a:extLst>
          </p:cNvPr>
          <p:cNvSpPr txBox="1"/>
          <p:nvPr/>
        </p:nvSpPr>
        <p:spPr>
          <a:xfrm>
            <a:off x="2157115" y="1521376"/>
            <a:ext cx="1202573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9:09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9:41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10:18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11:05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11:52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12:14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13:10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13:49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DD3F9A5-9D10-D377-2409-108CADE94ECB}"/>
              </a:ext>
            </a:extLst>
          </p:cNvPr>
          <p:cNvSpPr txBox="1"/>
          <p:nvPr/>
        </p:nvSpPr>
        <p:spPr>
          <a:xfrm>
            <a:off x="3550575" y="1521376"/>
            <a:ext cx="1202572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15:37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16:54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17:06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17:40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17:49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19:13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19:47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20:44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21:42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EB8A963-6713-EB5B-8635-B34152846A5A}"/>
              </a:ext>
            </a:extLst>
          </p:cNvPr>
          <p:cNvSpPr txBox="1"/>
          <p:nvPr/>
        </p:nvSpPr>
        <p:spPr>
          <a:xfrm>
            <a:off x="6888248" y="2535282"/>
            <a:ext cx="1440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5:14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5:34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6:42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6:44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7:46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8:13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A478B47-DA4F-42F9-8593-8CF0827900FA}"/>
              </a:ext>
            </a:extLst>
          </p:cNvPr>
          <p:cNvSpPr txBox="1"/>
          <p:nvPr/>
        </p:nvSpPr>
        <p:spPr>
          <a:xfrm>
            <a:off x="483305" y="1702549"/>
            <a:ext cx="1580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Sobota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88C8F8C-FF21-6512-788A-C7F28CC6337A}"/>
              </a:ext>
            </a:extLst>
          </p:cNvPr>
          <p:cNvSpPr txBox="1"/>
          <p:nvPr/>
        </p:nvSpPr>
        <p:spPr>
          <a:xfrm>
            <a:off x="8349810" y="1521376"/>
            <a:ext cx="1202573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9:09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9:41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11:52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12:14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13:10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13:49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13:51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E5C3575-CD78-F9C2-53CD-E59F08208668}"/>
              </a:ext>
            </a:extLst>
          </p:cNvPr>
          <p:cNvSpPr txBox="1"/>
          <p:nvPr/>
        </p:nvSpPr>
        <p:spPr>
          <a:xfrm>
            <a:off x="9743105" y="1521376"/>
            <a:ext cx="1202572" cy="532453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15:37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16:54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17:06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17:40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17:49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19:13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19:42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20:44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21:42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C16705C-DA32-7243-2052-FDB384A37787}"/>
              </a:ext>
            </a:extLst>
          </p:cNvPr>
          <p:cNvSpPr txBox="1"/>
          <p:nvPr/>
        </p:nvSpPr>
        <p:spPr>
          <a:xfrm>
            <a:off x="6672064" y="170080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sng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Neděle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A3BCA64-C415-0719-B4A6-CB2371367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r="36036"/>
          <a:stretch/>
        </p:blipFill>
        <p:spPr>
          <a:xfrm>
            <a:off x="4799856" y="1628800"/>
            <a:ext cx="1816357" cy="519493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3573881727"/>
      </p:ext>
    </p:extLst>
  </p:cSld>
  <p:clrMapOvr>
    <a:masterClrMapping/>
  </p:clrMapOvr>
  <p:transition advTm="10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28270" y="188640"/>
            <a:ext cx="12160006" cy="4525963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cs-CZ" altLang="cs-CZ" sz="16600" b="1" dirty="0"/>
              <a:t>Fotogalerie</a:t>
            </a:r>
          </a:p>
          <a:p>
            <a:pPr algn="ctr">
              <a:buFontTx/>
              <a:buNone/>
            </a:pPr>
            <a:r>
              <a:rPr lang="cs-CZ" altLang="cs-CZ" sz="8800" b="1" dirty="0">
                <a:solidFill>
                  <a:srgbClr val="FF0000"/>
                </a:solidFill>
              </a:rPr>
              <a:t>Sportovně – společenské odpoledne </a:t>
            </a:r>
          </a:p>
          <a:p>
            <a:pPr algn="ctr">
              <a:buFontTx/>
              <a:buNone/>
            </a:pPr>
            <a:r>
              <a:rPr lang="cs-CZ" altLang="cs-CZ" sz="8800" b="1" dirty="0">
                <a:solidFill>
                  <a:srgbClr val="FF0000"/>
                </a:solidFill>
              </a:rPr>
              <a:t>s Nadějí a Slunečnicí</a:t>
            </a:r>
            <a:endParaRPr lang="cs-CZ" altLang="cs-CZ" sz="6000" b="1" dirty="0">
              <a:solidFill>
                <a:srgbClr val="FF0000"/>
              </a:solidFill>
            </a:endParaRPr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144315"/>
      </p:ext>
    </p:extLst>
  </p:cSld>
  <p:clrMapOvr>
    <a:masterClrMapping/>
  </p:clrMapOvr>
  <p:transition advTm="2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04" y="-1611560"/>
            <a:ext cx="12289365" cy="9217024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734380"/>
      </p:ext>
    </p:extLst>
  </p:cSld>
  <p:clrMapOvr>
    <a:masterClrMapping/>
  </p:clrMapOvr>
  <p:transition advTm="1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ebmail.gc-system.cz/?_task=mail&amp;_mbox=INBOX&amp;_uid=89781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49" y="0"/>
            <a:ext cx="12287250" cy="6858000"/>
          </a:xfrm>
          <a:prstGeom prst="rect">
            <a:avLst/>
          </a:prstGeom>
        </p:spPr>
      </p:pic>
      <p:pic>
        <p:nvPicPr>
          <p:cNvPr id="7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" y="17537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0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4273"/>
      </p:ext>
    </p:extLst>
  </p:cSld>
  <p:clrMapOvr>
    <a:masterClrMapping/>
  </p:clrMapOvr>
  <p:transition advTm="13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97185"/>
      </p:ext>
    </p:extLst>
  </p:cSld>
  <p:clrMapOvr>
    <a:masterClrMapping/>
  </p:clrMapOvr>
  <p:transition advTm="13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61545"/>
      </p:ext>
    </p:extLst>
  </p:cSld>
  <p:clrMapOvr>
    <a:masterClrMapping/>
  </p:clrMapOvr>
  <p:transition advTm="13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0" y="521325"/>
            <a:ext cx="12160006" cy="4525963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cs-CZ" altLang="cs-CZ" sz="16600" b="1" dirty="0"/>
              <a:t>Fotogalerie</a:t>
            </a:r>
          </a:p>
          <a:p>
            <a:pPr algn="ctr">
              <a:buFontTx/>
              <a:buNone/>
            </a:pPr>
            <a:r>
              <a:rPr lang="cs-CZ" altLang="cs-CZ" sz="8800" b="1" dirty="0">
                <a:solidFill>
                  <a:srgbClr val="FF0000"/>
                </a:solidFill>
              </a:rPr>
              <a:t>Sobotní sběr železa</a:t>
            </a:r>
            <a:endParaRPr lang="cs-CZ" altLang="cs-CZ" sz="6000" b="1" dirty="0">
              <a:solidFill>
                <a:srgbClr val="FF0000"/>
              </a:solidFill>
            </a:endParaRPr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43422"/>
      </p:ext>
    </p:extLst>
  </p:cSld>
  <p:clrMapOvr>
    <a:masterClrMapping/>
  </p:clrMapOvr>
  <p:transition advTm="2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03224"/>
      </p:ext>
    </p:extLst>
  </p:cSld>
  <p:clrMapOvr>
    <a:masterClrMapping/>
  </p:clrMapOvr>
  <p:transition advTm="13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-1899592"/>
            <a:ext cx="8568952" cy="114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719"/>
      </p:ext>
    </p:extLst>
  </p:cSld>
  <p:clrMapOvr>
    <a:masterClrMapping/>
  </p:clrMapOvr>
  <p:transition advTm="13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-2403648"/>
            <a:ext cx="8859001" cy="1181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2589"/>
      </p:ext>
    </p:extLst>
  </p:cSld>
  <p:clrMapOvr>
    <a:masterClrMapping/>
  </p:clrMapOvr>
  <p:transition advTm="13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584" y="-1371533"/>
            <a:ext cx="7344816" cy="979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25174"/>
      </p:ext>
    </p:extLst>
  </p:cSld>
  <p:clrMapOvr>
    <a:masterClrMapping/>
  </p:clrMapOvr>
  <p:transition advTm="13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0" y="521325"/>
            <a:ext cx="12160006" cy="4525963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cs-CZ" altLang="cs-CZ" sz="16600" b="1" dirty="0"/>
              <a:t>Fotogalerie</a:t>
            </a:r>
          </a:p>
          <a:p>
            <a:pPr algn="ctr">
              <a:buFontTx/>
              <a:buNone/>
            </a:pPr>
            <a:r>
              <a:rPr lang="cs-CZ" altLang="cs-CZ" sz="8800" b="1" dirty="0">
                <a:solidFill>
                  <a:srgbClr val="FF0000"/>
                </a:solidFill>
              </a:rPr>
              <a:t>Mokřad na </a:t>
            </a:r>
            <a:r>
              <a:rPr lang="cs-CZ" altLang="cs-CZ" sz="8800" b="1" dirty="0" err="1">
                <a:solidFill>
                  <a:srgbClr val="FF0000"/>
                </a:solidFill>
              </a:rPr>
              <a:t>Záhutí</a:t>
            </a:r>
            <a:endParaRPr lang="cs-CZ" altLang="cs-CZ" sz="6000" b="1" dirty="0">
              <a:solidFill>
                <a:srgbClr val="FF0000"/>
              </a:solidFill>
            </a:endParaRPr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379006"/>
      </p:ext>
    </p:extLst>
  </p:cSld>
  <p:clrMapOvr>
    <a:masterClrMapping/>
  </p:clrMapOvr>
  <p:transition advTm="2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2385"/>
      </p:ext>
    </p:extLst>
  </p:cSld>
  <p:clrMapOvr>
    <a:masterClrMapping/>
  </p:clrMapOvr>
  <p:transition advTm="1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ebmail.gc-system.cz/?_task=mail&amp;_mbox=INBOX&amp;_uid=89781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7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" y="17537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1052"/>
            <a:ext cx="11090448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4800" b="1" dirty="0">
                <a:solidFill>
                  <a:srgbClr val="FF0000"/>
                </a:solidFill>
              </a:rPr>
              <a:t>MUDr. Zeman oznamuje, že od 28.04.2026 do 06.05.2026 čerpá řádnou dovolenou.</a:t>
            </a:r>
          </a:p>
          <a:p>
            <a:pPr marL="0" indent="0" algn="ctr">
              <a:buNone/>
            </a:pPr>
            <a:r>
              <a:rPr lang="cs-CZ" sz="4800" b="1" dirty="0">
                <a:solidFill>
                  <a:srgbClr val="FF0000"/>
                </a:solidFill>
              </a:rPr>
              <a:t>Zajistěte si prosím včas potřebné léky (nejpozději do 24.04.2026).</a:t>
            </a:r>
          </a:p>
          <a:p>
            <a:pPr marL="0" indent="0" algn="ctr">
              <a:buNone/>
            </a:pPr>
            <a:r>
              <a:rPr lang="cs-CZ" sz="5400" b="1" dirty="0">
                <a:solidFill>
                  <a:schemeClr val="accent6">
                    <a:lumMod val="75000"/>
                  </a:schemeClr>
                </a:solidFill>
              </a:rPr>
              <a:t>Současně MUDr. Zeman upozorňuje, že prohlídky na řidičský průkaz se budou provádět pouze ve Zlíně!</a:t>
            </a:r>
          </a:p>
        </p:txBody>
      </p:sp>
    </p:spTree>
    <p:extLst>
      <p:ext uri="{BB962C8B-B14F-4D97-AF65-F5344CB8AC3E}">
        <p14:creationId xmlns:p14="http://schemas.microsoft.com/office/powerpoint/2010/main" val="39098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62772"/>
      </p:ext>
    </p:extLst>
  </p:cSld>
  <p:clrMapOvr>
    <a:masterClrMapping/>
  </p:clrMapOvr>
  <p:transition advTm="13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70789"/>
      </p:ext>
    </p:extLst>
  </p:cSld>
  <p:clrMapOvr>
    <a:masterClrMapping/>
  </p:clrMapOvr>
  <p:transition advTm="13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9344"/>
      </p:ext>
    </p:extLst>
  </p:cSld>
  <p:clrMapOvr>
    <a:masterClrMapping/>
  </p:clrMapOvr>
  <p:transition advTm="13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66551"/>
      </p:ext>
    </p:extLst>
  </p:cSld>
  <p:clrMapOvr>
    <a:masterClrMapping/>
  </p:clrMapOvr>
  <p:transition advTm="13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89446"/>
      </p:ext>
    </p:extLst>
  </p:cSld>
  <p:clrMapOvr>
    <a:masterClrMapping/>
  </p:clrMapOvr>
  <p:transition advTm="13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7080"/>
      </p:ext>
    </p:extLst>
  </p:cSld>
  <p:clrMapOvr>
    <a:masterClrMapping/>
  </p:clrMapOvr>
  <p:transition advTm="13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0" y="521325"/>
            <a:ext cx="12160006" cy="4525963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cs-CZ" altLang="cs-CZ" sz="16600" b="1" dirty="0"/>
              <a:t>Fotogalerie</a:t>
            </a:r>
          </a:p>
          <a:p>
            <a:pPr algn="ctr">
              <a:buFontTx/>
              <a:buNone/>
            </a:pPr>
            <a:r>
              <a:rPr lang="cs-CZ" altLang="cs-CZ" sz="8000" b="1" dirty="0">
                <a:solidFill>
                  <a:srgbClr val="FF0000"/>
                </a:solidFill>
              </a:rPr>
              <a:t>Žáci ZŠ Březnice uklízí obec</a:t>
            </a:r>
            <a:endParaRPr lang="cs-CZ" altLang="cs-CZ" sz="5400" b="1" dirty="0">
              <a:solidFill>
                <a:srgbClr val="FF0000"/>
              </a:solidFill>
            </a:endParaRPr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614224"/>
      </p:ext>
    </p:extLst>
  </p:cSld>
  <p:clrMapOvr>
    <a:masterClrMapping/>
  </p:clrMapOvr>
  <p:transition advTm="2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7118"/>
      </p:ext>
    </p:extLst>
  </p:cSld>
  <p:clrMapOvr>
    <a:masterClrMapping/>
  </p:clrMapOvr>
  <p:transition advTm="13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22069"/>
      </p:ext>
    </p:extLst>
  </p:cSld>
  <p:clrMapOvr>
    <a:masterClrMapping/>
  </p:clrMapOvr>
  <p:transition advTm="13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46888"/>
      </p:ext>
    </p:extLst>
  </p:cSld>
  <p:clrMapOvr>
    <a:masterClrMapping/>
  </p:clrMapOvr>
  <p:transition advTm="13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ebmail.gc-system.cz/?_task=mail&amp;_mbox=INBOX&amp;_uid=89781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71864" y="808576"/>
            <a:ext cx="7128792" cy="47542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5400" b="1" dirty="0">
                <a:solidFill>
                  <a:srgbClr val="FF0000"/>
                </a:solidFill>
              </a:rPr>
              <a:t> V sobotu 9. května 2026 bude knihovna zavřená.</a:t>
            </a:r>
          </a:p>
          <a:p>
            <a:pPr marL="0" indent="0" algn="ctr">
              <a:buNone/>
            </a:pPr>
            <a:r>
              <a:rPr lang="cs-CZ" sz="5400" b="1" dirty="0">
                <a:solidFill>
                  <a:srgbClr val="FF0000"/>
                </a:solidFill>
              </a:rPr>
              <a:t>Děkuji za pochopení</a:t>
            </a:r>
          </a:p>
          <a:p>
            <a:pPr marL="0" indent="0" algn="ctr">
              <a:buNone/>
            </a:pPr>
            <a:r>
              <a:rPr lang="cs-CZ" sz="5400" b="1" dirty="0">
                <a:solidFill>
                  <a:srgbClr val="FF0000"/>
                </a:solidFill>
              </a:rPr>
              <a:t>Irena Haluzová, knihovnice</a:t>
            </a:r>
            <a:endParaRPr lang="cs-CZ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" y="647775"/>
            <a:ext cx="5328855" cy="5815171"/>
          </a:xfrm>
          <a:prstGeom prst="rect">
            <a:avLst/>
          </a:prstGeom>
        </p:spPr>
      </p:pic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" y="17537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2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35240"/>
      </p:ext>
    </p:extLst>
  </p:cSld>
  <p:clrMapOvr>
    <a:masterClrMapping/>
  </p:clrMapOvr>
  <p:transition advTm="13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0" y="521325"/>
            <a:ext cx="12160006" cy="4525963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cs-CZ" altLang="cs-CZ" sz="16600" b="1" dirty="0"/>
              <a:t>Fotogalerie</a:t>
            </a:r>
          </a:p>
          <a:p>
            <a:pPr algn="ctr">
              <a:buFontTx/>
              <a:buNone/>
            </a:pPr>
            <a:r>
              <a:rPr lang="cs-CZ" altLang="cs-CZ" sz="8000" b="1" dirty="0">
                <a:solidFill>
                  <a:srgbClr val="FF0000"/>
                </a:solidFill>
              </a:rPr>
              <a:t>Myslivci sází stromky</a:t>
            </a:r>
          </a:p>
          <a:p>
            <a:pPr algn="ctr">
              <a:buFontTx/>
              <a:buNone/>
            </a:pPr>
            <a:r>
              <a:rPr lang="cs-CZ" altLang="cs-CZ" sz="8000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cs-CZ" altLang="cs-CZ" sz="5400" b="1" dirty="0">
              <a:solidFill>
                <a:srgbClr val="FF0000"/>
              </a:solidFill>
            </a:endParaRPr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201118"/>
      </p:ext>
    </p:extLst>
  </p:cSld>
  <p:clrMapOvr>
    <a:masterClrMapping/>
  </p:clrMapOvr>
  <p:transition advTm="2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53787"/>
      </p:ext>
    </p:extLst>
  </p:cSld>
  <p:clrMapOvr>
    <a:masterClrMapping/>
  </p:clrMapOvr>
  <p:transition advTm="13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44558"/>
      </p:ext>
    </p:extLst>
  </p:cSld>
  <p:clrMapOvr>
    <a:masterClrMapping/>
  </p:clrMapOvr>
  <p:transition advTm="13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45357"/>
      </p:ext>
    </p:extLst>
  </p:cSld>
  <p:clrMapOvr>
    <a:masterClrMapping/>
  </p:clrMapOvr>
  <p:transition advTm="13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78041"/>
      </p:ext>
    </p:extLst>
  </p:cSld>
  <p:clrMapOvr>
    <a:masterClrMapping/>
  </p:clrMapOvr>
  <p:transition advTm="13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-963488"/>
            <a:ext cx="8136904" cy="1084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57927"/>
      </p:ext>
    </p:extLst>
  </p:cSld>
  <p:clrMapOvr>
    <a:masterClrMapping/>
  </p:clrMapOvr>
  <p:transition advTm="13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487760" y="488245"/>
            <a:ext cx="115212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Provozovatelem televizního vysílání je SATTURN HOLEŠOV spol. s r.o., </a:t>
            </a:r>
            <a:r>
              <a:rPr lang="cs-CZ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Dlažánky</a:t>
            </a:r>
            <a:r>
              <a:rPr lang="cs-CZ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305, 769 01</a:t>
            </a:r>
            <a:br>
              <a:rPr lang="cs-CZ" sz="3600" dirty="0">
                <a:solidFill>
                  <a:srgbClr val="FF0000"/>
                </a:solidFill>
              </a:rPr>
            </a:br>
            <a:r>
              <a:rPr lang="cs-CZ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Holešov, IČO: 46900250, DIČ: CZ46900250, tel: +420 573 398 723, www.kabelovkazlinsko.cz,</a:t>
            </a:r>
            <a:br>
              <a:rPr lang="cs-CZ" sz="3600" dirty="0">
                <a:solidFill>
                  <a:srgbClr val="FF0000"/>
                </a:solidFill>
              </a:rPr>
            </a:br>
            <a:r>
              <a:rPr lang="cs-CZ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satturn@satturn.cz. </a:t>
            </a:r>
          </a:p>
          <a:p>
            <a:pPr algn="ctr"/>
            <a:r>
              <a:rPr lang="cs-CZ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Orgánem dozoru nad provozováním televizního vysílání je Rada pro rozhlasové a televizní vysílání.</a:t>
            </a:r>
          </a:p>
          <a:p>
            <a:pPr algn="ctr"/>
            <a:r>
              <a:rPr lang="cs-CZ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Kontakt na obec Březnice: Březnice 485, 760 01 Zlín</a:t>
            </a:r>
          </a:p>
          <a:p>
            <a:pPr algn="ctr"/>
            <a:r>
              <a:rPr lang="cs-CZ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Tel. 577 991 165</a:t>
            </a:r>
          </a:p>
          <a:p>
            <a:pPr algn="ctr"/>
            <a:r>
              <a:rPr lang="cs-CZ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mail: ou(a)breznice-zlin.cz </a:t>
            </a:r>
          </a:p>
          <a:p>
            <a:pPr algn="ctr"/>
            <a:r>
              <a:rPr lang="cs-CZ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www.breznice-zlin.cz</a:t>
            </a:r>
            <a:endParaRPr 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73126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371912"/>
      </p:ext>
    </p:extLst>
  </p:cSld>
  <p:clrMapOvr>
    <a:masterClrMapping/>
  </p:clrMapOvr>
  <p:transition advTm="9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ebmail.gc-system.cz/?_task=mail&amp;_mbox=INBOX&amp;_uid=89781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23499" y="332656"/>
            <a:ext cx="10040202" cy="47542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4800" b="1" i="1" u="sng" dirty="0"/>
              <a:t>Otevírací doba supermarketu COOP Březnice během státních svátků</a:t>
            </a:r>
          </a:p>
          <a:p>
            <a:pPr marL="0" indent="0" algn="ctr">
              <a:buNone/>
            </a:pPr>
            <a:r>
              <a:rPr lang="cs-CZ" sz="5400" b="1" dirty="0">
                <a:solidFill>
                  <a:srgbClr val="FF0000"/>
                </a:solidFill>
              </a:rPr>
              <a:t>Pátek 01.05.2026 – OTEVŘENO</a:t>
            </a:r>
          </a:p>
          <a:p>
            <a:pPr marL="0" indent="0" algn="ctr">
              <a:buNone/>
            </a:pPr>
            <a:r>
              <a:rPr lang="cs-CZ" sz="5400" b="1" dirty="0">
                <a:solidFill>
                  <a:srgbClr val="FF0000"/>
                </a:solidFill>
              </a:rPr>
              <a:t>7:00 – 11:00</a:t>
            </a:r>
          </a:p>
          <a:p>
            <a:pPr marL="0" indent="0" algn="ctr">
              <a:buNone/>
            </a:pPr>
            <a:endParaRPr lang="cs-CZ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cs-CZ" sz="6600" b="1" dirty="0">
                <a:solidFill>
                  <a:schemeClr val="accent6">
                    <a:lumMod val="50000"/>
                  </a:schemeClr>
                </a:solidFill>
              </a:rPr>
              <a:t> Pátek 08.05.2026 - ZAVŘENO</a:t>
            </a:r>
            <a:endParaRPr lang="cs-CZ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" y="17537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408" y="4434408"/>
            <a:ext cx="2423592" cy="24235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5" y="4260027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1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 flipH="1" flipV="1">
            <a:off x="-3913112" y="6858000"/>
            <a:ext cx="3816424" cy="233164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51384" y="1037799"/>
            <a:ext cx="10801200" cy="3774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13800" b="1" dirty="0">
                <a:solidFill>
                  <a:srgbClr val="990033"/>
                </a:solidFill>
                <a:latin typeface="Bookman Old Style" panose="02050604050505020204" pitchFamily="18" charset="0"/>
              </a:rPr>
              <a:t>REKLAMA</a:t>
            </a:r>
            <a:endParaRPr lang="cs-CZ" altLang="cs-CZ" sz="6600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73126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3073772"/>
            <a:ext cx="7560840" cy="327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5663"/>
      </p:ext>
    </p:extLst>
  </p:cSld>
  <p:clrMapOvr>
    <a:masterClrMapping/>
  </p:clrMapOvr>
  <p:transition advTm="4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91344" y="188640"/>
            <a:ext cx="12000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/>
              <a:t> </a:t>
            </a:r>
            <a:endParaRPr lang="cs-CZ" sz="6000" dirty="0"/>
          </a:p>
        </p:txBody>
      </p:sp>
      <p:sp>
        <p:nvSpPr>
          <p:cNvPr id="2" name="Obdélník 1"/>
          <p:cNvSpPr/>
          <p:nvPr/>
        </p:nvSpPr>
        <p:spPr>
          <a:xfrm>
            <a:off x="7217550" y="557972"/>
            <a:ext cx="49830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/>
              <a:t> </a:t>
            </a:r>
            <a:endParaRPr lang="cs-CZ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12192000" cy="7294305"/>
          </a:xfrm>
          <a:prstGeom prst="rect">
            <a:avLst/>
          </a:prstGeom>
          <a:solidFill>
            <a:srgbClr val="A8AC84"/>
          </a:solidFill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sz="800" dirty="0"/>
          </a:p>
          <a:p>
            <a:pPr algn="ctr"/>
            <a:r>
              <a:rPr lang="cs-CZ" sz="5400" b="1" i="1" dirty="0">
                <a:solidFill>
                  <a:srgbClr val="7030A0"/>
                </a:solidFill>
              </a:rPr>
              <a:t>Soukromá firma ROKUP prodává v pátek  1. května v 9:05 hod u obecního úřadu:</a:t>
            </a:r>
          </a:p>
          <a:p>
            <a:pPr algn="ctr"/>
            <a:r>
              <a:rPr lang="cs-CZ" sz="5400" b="1" i="1" dirty="0">
                <a:solidFill>
                  <a:srgbClr val="7030A0"/>
                </a:solidFill>
              </a:rPr>
              <a:t>Nosné kuřice.</a:t>
            </a:r>
          </a:p>
          <a:p>
            <a:pPr algn="ctr"/>
            <a:r>
              <a:rPr lang="cs-CZ" sz="5400" b="1" i="1" dirty="0">
                <a:solidFill>
                  <a:srgbClr val="7030A0"/>
                </a:solidFill>
              </a:rPr>
              <a:t>Krmiva s vitamíny pro slepice i králíky     25 kg za 350 Kč. </a:t>
            </a:r>
          </a:p>
          <a:p>
            <a:pPr algn="ctr"/>
            <a:r>
              <a:rPr lang="cs-CZ" sz="5400" b="1" i="1" dirty="0">
                <a:solidFill>
                  <a:srgbClr val="7030A0"/>
                </a:solidFill>
              </a:rPr>
              <a:t>Vitamínové doplňky pro slepice.      </a:t>
            </a:r>
          </a:p>
          <a:p>
            <a:pPr algn="ctr"/>
            <a:r>
              <a:rPr lang="cs-CZ" sz="5400" b="1" i="1" dirty="0">
                <a:solidFill>
                  <a:srgbClr val="7030A0"/>
                </a:solidFill>
              </a:rPr>
              <a:t>Vykupujeme králičí kůže 15 Kč za kus.</a:t>
            </a:r>
          </a:p>
          <a:p>
            <a:pPr algn="ctr"/>
            <a:endParaRPr lang="cs-CZ" sz="5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theme/theme1.xml><?xml version="1.0" encoding="utf-8"?>
<a:theme xmlns:a="http://schemas.openxmlformats.org/drawingml/2006/main" name="Výchozí návrh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62551</TotalTime>
  <Words>890</Words>
  <Application>Microsoft Office PowerPoint</Application>
  <PresentationFormat>Širokoúhlá obrazovka</PresentationFormat>
  <Paragraphs>464</Paragraphs>
  <Slides>67</Slides>
  <Notes>34</Notes>
  <HiddenSlides>0</HiddenSlides>
  <MMClips>0</MMClips>
  <ScaleCrop>false</ScaleCrop>
  <HeadingPairs>
    <vt:vector size="8" baseType="variant">
      <vt:variant>
        <vt:lpstr>Použitá písma</vt:lpstr>
      </vt:variant>
      <vt:variant>
        <vt:i4>14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67</vt:i4>
      </vt:variant>
    </vt:vector>
  </HeadingPairs>
  <TitlesOfParts>
    <vt:vector size="85" baseType="lpstr">
      <vt:lpstr>Algerian</vt:lpstr>
      <vt:lpstr>Arial</vt:lpstr>
      <vt:lpstr>Bahnschrift SemiBold</vt:lpstr>
      <vt:lpstr>Book Antiqua</vt:lpstr>
      <vt:lpstr>Bookman Old Style</vt:lpstr>
      <vt:lpstr>Calibri</vt:lpstr>
      <vt:lpstr>Calibri Light</vt:lpstr>
      <vt:lpstr>Gungsuh</vt:lpstr>
      <vt:lpstr>Impact</vt:lpstr>
      <vt:lpstr>Tahoma</vt:lpstr>
      <vt:lpstr>Times New Roman</vt:lpstr>
      <vt:lpstr>Trebuchet MS</vt:lpstr>
      <vt:lpstr>Wingdings</vt:lpstr>
      <vt:lpstr>Wingdings 3</vt:lpstr>
      <vt:lpstr>Výchozí návrh</vt:lpstr>
      <vt:lpstr>Fazeta</vt:lpstr>
      <vt:lpstr>Document</vt:lpstr>
      <vt:lpstr>Dokument</vt:lpstr>
      <vt:lpstr>Infokanál  obce Březnice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Infokanál  obce Březnice</dc:title>
  <dc:creator>Obec</dc:creator>
  <cp:lastModifiedBy>Infokanal</cp:lastModifiedBy>
  <cp:revision>4018</cp:revision>
  <dcterms:created xsi:type="dcterms:W3CDTF">2019-07-03T08:31:21Z</dcterms:created>
  <dcterms:modified xsi:type="dcterms:W3CDTF">2026-04-29T07:13:49Z</dcterms:modified>
</cp:coreProperties>
</file>