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1561" r:id="rId2"/>
    <p:sldId id="260" r:id="rId3"/>
    <p:sldId id="3358" r:id="rId4"/>
    <p:sldId id="3357" r:id="rId5"/>
    <p:sldId id="3384" r:id="rId6"/>
    <p:sldId id="3476" r:id="rId7"/>
    <p:sldId id="3523" r:id="rId8"/>
    <p:sldId id="3510" r:id="rId9"/>
    <p:sldId id="2336" r:id="rId10"/>
    <p:sldId id="3525" r:id="rId11"/>
    <p:sldId id="3524" r:id="rId12"/>
    <p:sldId id="3296" r:id="rId13"/>
    <p:sldId id="3250" r:id="rId14"/>
    <p:sldId id="3327" r:id="rId15"/>
    <p:sldId id="3270" r:id="rId16"/>
    <p:sldId id="1491" r:id="rId17"/>
    <p:sldId id="1492" r:id="rId18"/>
    <p:sldId id="2264" r:id="rId19"/>
    <p:sldId id="2265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511" r:id="rId29"/>
    <p:sldId id="3515" r:id="rId30"/>
    <p:sldId id="3514" r:id="rId31"/>
    <p:sldId id="3516" r:id="rId32"/>
    <p:sldId id="3517" r:id="rId33"/>
    <p:sldId id="3513" r:id="rId34"/>
    <p:sldId id="3518" r:id="rId35"/>
    <p:sldId id="3519" r:id="rId36"/>
    <p:sldId id="3520" r:id="rId37"/>
    <p:sldId id="3521" r:id="rId38"/>
    <p:sldId id="3522" r:id="rId39"/>
    <p:sldId id="3512" r:id="rId40"/>
    <p:sldId id="3500" r:id="rId41"/>
    <p:sldId id="3503" r:id="rId42"/>
    <p:sldId id="3502" r:id="rId43"/>
    <p:sldId id="3505" r:id="rId44"/>
    <p:sldId id="3506" r:id="rId45"/>
    <p:sldId id="3504" r:id="rId46"/>
    <p:sldId id="3501" r:id="rId47"/>
    <p:sldId id="3482" r:id="rId48"/>
    <p:sldId id="3527" r:id="rId49"/>
    <p:sldId id="3526" r:id="rId50"/>
    <p:sldId id="3491" r:id="rId51"/>
    <p:sldId id="3507" r:id="rId52"/>
    <p:sldId id="3509" r:id="rId53"/>
    <p:sldId id="3528" r:id="rId54"/>
    <p:sldId id="3508" r:id="rId55"/>
    <p:sldId id="3448" r:id="rId56"/>
    <p:sldId id="3530" r:id="rId57"/>
    <p:sldId id="3529" r:id="rId58"/>
    <p:sldId id="3499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9215779-E35A-4420-97E6-763B15A65FFC}">
          <p14:sldIdLst>
            <p14:sldId id="1561"/>
          </p14:sldIdLst>
        </p14:section>
        <p14:section name="Oddíl bez názvu" id="{5C56BC7A-2B73-4B9B-81B8-9B55EC330CE9}">
          <p14:sldIdLst>
            <p14:sldId id="260"/>
            <p14:sldId id="3358"/>
            <p14:sldId id="3357"/>
            <p14:sldId id="3384"/>
            <p14:sldId id="3476"/>
            <p14:sldId id="3523"/>
            <p14:sldId id="3510"/>
            <p14:sldId id="2336"/>
            <p14:sldId id="3525"/>
            <p14:sldId id="3524"/>
            <p14:sldId id="3296"/>
            <p14:sldId id="3250"/>
            <p14:sldId id="3327"/>
            <p14:sldId id="3270"/>
            <p14:sldId id="1491"/>
            <p14:sldId id="1492"/>
            <p14:sldId id="2264"/>
            <p14:sldId id="2265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511"/>
            <p14:sldId id="3515"/>
            <p14:sldId id="3514"/>
            <p14:sldId id="3516"/>
            <p14:sldId id="3517"/>
            <p14:sldId id="3513"/>
            <p14:sldId id="3518"/>
            <p14:sldId id="3519"/>
            <p14:sldId id="3520"/>
            <p14:sldId id="3521"/>
            <p14:sldId id="3522"/>
            <p14:sldId id="3512"/>
            <p14:sldId id="3500"/>
            <p14:sldId id="3503"/>
            <p14:sldId id="3502"/>
            <p14:sldId id="3505"/>
            <p14:sldId id="3506"/>
            <p14:sldId id="3504"/>
            <p14:sldId id="3501"/>
            <p14:sldId id="3482"/>
            <p14:sldId id="3527"/>
            <p14:sldId id="3526"/>
            <p14:sldId id="3491"/>
            <p14:sldId id="3507"/>
            <p14:sldId id="3509"/>
            <p14:sldId id="3528"/>
            <p14:sldId id="3508"/>
            <p14:sldId id="3448"/>
            <p14:sldId id="3530"/>
            <p14:sldId id="3529"/>
            <p14:sldId id="34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fokanal" initials="I" lastIdx="0" clrIdx="0">
    <p:extLst>
      <p:ext uri="{19B8F6BF-5375-455C-9EA6-DF929625EA0E}">
        <p15:presenceInfo xmlns:p15="http://schemas.microsoft.com/office/powerpoint/2012/main" userId="Infoka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CCCC"/>
    <a:srgbClr val="FFFF00"/>
    <a:srgbClr val="990033"/>
    <a:srgbClr val="F7FAD2"/>
    <a:srgbClr val="FFFFCC"/>
    <a:srgbClr val="BB0BA2"/>
    <a:srgbClr val="FFFFFF"/>
    <a:srgbClr val="FF99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7" autoAdjust="0"/>
    <p:restoredTop sz="85345" autoAdjust="0"/>
  </p:normalViewPr>
  <p:slideViewPr>
    <p:cSldViewPr>
      <p:cViewPr varScale="1">
        <p:scale>
          <a:sx n="53" d="100"/>
          <a:sy n="53" d="100"/>
        </p:scale>
        <p:origin x="37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8C80998-0231-4B99-836D-160F156D074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59456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592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6157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7273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8560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63305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27763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68341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28800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3106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9951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380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BC7F63-6A2A-4252-A79C-D90FCCC4C8F8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143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4340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D504CFA4-C3E1-423B-8DDD-8A916A2DE56F}" type="slidenum">
              <a:rPr lang="cs-CZ" altLang="cs-CZ" sz="1200">
                <a:latin typeface="Times New Roman" panose="02020603050405020304" pitchFamily="18" charset="0"/>
              </a:rPr>
              <a:pPr algn="r"/>
              <a:t>2</a:t>
            </a:fld>
            <a:endParaRPr lang="cs-CZ" altLang="cs-CZ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1187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03763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7750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48697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77386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66350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07698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49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67505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42136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1640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247846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379304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7773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059201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44217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58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07828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08010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48924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8149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10633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9927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0998-0231-4B99-836D-160F156D074C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3466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80999-74D8-4C80-A38B-ED5903B1C45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9491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F680-2710-4F97-B20A-04D5884C2FB3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3973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9263-C10A-4103-9DC1-D93B0DAB99D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6626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619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D4C6D-33D7-4E26-BD10-FD2225333068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6976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A9E11-3D50-4196-A116-FF84601ABD0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6170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B210-589B-4804-AD02-FE12C92CD01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3186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4717-553D-4ACB-B491-7CFCC07B0534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7079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C790-B381-44C4-98D2-D95ED8EE0282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4602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0304-8337-4918-ABCC-DC3297447CE6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3563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062A-1E78-45CB-8588-CD40AF9BE756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7345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02258-8801-4C99-A835-92736F645A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511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99456" y="836712"/>
            <a:ext cx="10081120" cy="2235200"/>
          </a:xfrm>
        </p:spPr>
        <p:txBody>
          <a:bodyPr anchor="ctr">
            <a:noAutofit/>
          </a:bodyPr>
          <a:lstStyle/>
          <a:p>
            <a:r>
              <a:rPr lang="cs-CZ" altLang="cs-CZ" sz="8800" b="1" dirty="0" err="1">
                <a:latin typeface="Gungsuh" pitchFamily="18" charset="-127"/>
              </a:rPr>
              <a:t>Infokanál</a:t>
            </a:r>
            <a:r>
              <a:rPr lang="cs-CZ" altLang="cs-CZ" sz="8800" b="1" dirty="0">
                <a:latin typeface="Gungsuh" pitchFamily="18" charset="-127"/>
              </a:rPr>
              <a:t> </a:t>
            </a:r>
            <a:br>
              <a:rPr lang="cs-CZ" altLang="cs-CZ" sz="8800" b="1" dirty="0">
                <a:latin typeface="Gungsuh" pitchFamily="18" charset="-127"/>
              </a:rPr>
            </a:br>
            <a:r>
              <a:rPr lang="cs-CZ" altLang="cs-CZ" sz="8800" b="1" dirty="0">
                <a:latin typeface="Gungsuh" pitchFamily="18" charset="-127"/>
              </a:rPr>
              <a:t>obce Březnice</a:t>
            </a:r>
          </a:p>
        </p:txBody>
      </p:sp>
      <p:graphicFrame>
        <p:nvGraphicFramePr>
          <p:cNvPr id="2052" name="Object 2"/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3791744" y="3284984"/>
          <a:ext cx="5616624" cy="562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" name="Document" r:id="rId4" imgW="11802407" imgH="11816307" progId="Word.Document.8">
                  <p:embed/>
                </p:oleObj>
              </mc:Choice>
              <mc:Fallback>
                <p:oleObj name="Document" r:id="rId4" imgW="11802407" imgH="11816307" progId="Word.Document.8">
                  <p:embed/>
                  <p:pic>
                    <p:nvPicPr>
                      <p:cNvPr id="2052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lum bright="16000" contrast="18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1744" y="3284984"/>
                        <a:ext cx="5616624" cy="5622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752" y="4410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0309"/>
      </p:ext>
    </p:extLst>
  </p:cSld>
  <p:clrMapOvr>
    <a:masterClrMapping/>
  </p:clrMapOvr>
  <p:transition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280"/>
            <a:ext cx="11305256" cy="6739088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778505"/>
      </p:ext>
    </p:extLst>
  </p:cSld>
  <p:clrMapOvr>
    <a:masterClrMapping/>
  </p:clrMapOvr>
  <p:transition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0"/>
            <a:ext cx="11737304" cy="6858000"/>
          </a:xfrm>
          <a:prstGeom prst="rect">
            <a:avLst/>
          </a:prstGeom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289158"/>
      </p:ext>
    </p:extLst>
  </p:cSld>
  <p:clrMapOvr>
    <a:masterClrMapping/>
  </p:clrMapOvr>
  <p:transition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878689"/>
      </p:ext>
    </p:extLst>
  </p:cSld>
  <p:clrMapOvr>
    <a:masterClrMapping/>
  </p:clrMapOvr>
  <p:transition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335360" y="2332038"/>
            <a:ext cx="4976153" cy="45259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cs-CZ" altLang="cs-CZ" sz="12700" b="1" dirty="0"/>
              <a:t>SPORT</a:t>
            </a:r>
          </a:p>
          <a:p>
            <a:pPr algn="ctr">
              <a:buFontTx/>
              <a:buNone/>
            </a:pPr>
            <a:endParaRPr lang="cs-CZ" altLang="cs-CZ" sz="10300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513" y="1"/>
            <a:ext cx="6858000" cy="6858000"/>
          </a:xfrm>
          <a:prstGeom prst="rect">
            <a:avLst/>
          </a:prstGeom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12952"/>
      </p:ext>
    </p:extLst>
  </p:cSld>
  <p:clrMapOvr>
    <a:masterClrMapping/>
  </p:clrMapOvr>
  <p:transition advTm="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1344" y="22904"/>
            <a:ext cx="1199308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u="sng" dirty="0">
                <a:solidFill>
                  <a:srgbClr val="FF0000"/>
                </a:solidFill>
              </a:rPr>
              <a:t>Mistrovské zápasy SK Březnice</a:t>
            </a:r>
          </a:p>
          <a:p>
            <a:endParaRPr lang="cs-CZ" sz="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cs-CZ" sz="4400" b="1" u="sng" dirty="0">
                <a:solidFill>
                  <a:srgbClr val="7030A0"/>
                </a:solidFill>
              </a:rPr>
              <a:t>Muži</a:t>
            </a:r>
          </a:p>
          <a:p>
            <a:r>
              <a:rPr lang="cs-CZ" sz="4400" b="1" dirty="0">
                <a:solidFill>
                  <a:srgbClr val="7030A0"/>
                </a:solidFill>
              </a:rPr>
              <a:t>SO 27.05.2023 – 17:00 Jaroslavice - Březnice </a:t>
            </a:r>
          </a:p>
          <a:p>
            <a:r>
              <a:rPr lang="cs-CZ" sz="4000" b="1" u="sng" dirty="0"/>
              <a:t>Dorost</a:t>
            </a:r>
          </a:p>
          <a:p>
            <a:r>
              <a:rPr lang="cs-CZ" sz="4000" b="1" dirty="0"/>
              <a:t>NE 28.05.2023 – 10:00 Lípa - Březnice</a:t>
            </a:r>
          </a:p>
          <a:p>
            <a:r>
              <a:rPr lang="cs-CZ" sz="4000" b="1" u="sng" dirty="0">
                <a:solidFill>
                  <a:srgbClr val="0070C0"/>
                </a:solidFill>
              </a:rPr>
              <a:t>Žáci</a:t>
            </a:r>
          </a:p>
          <a:p>
            <a:r>
              <a:rPr lang="cs-CZ" sz="4000" b="1" dirty="0">
                <a:solidFill>
                  <a:srgbClr val="0070C0"/>
                </a:solidFill>
              </a:rPr>
              <a:t>ÚT 30.05.2023 – 17:00 </a:t>
            </a:r>
            <a:r>
              <a:rPr lang="cs-CZ" sz="4000" b="1" dirty="0" err="1">
                <a:solidFill>
                  <a:srgbClr val="0070C0"/>
                </a:solidFill>
              </a:rPr>
              <a:t>Baťov</a:t>
            </a:r>
            <a:r>
              <a:rPr lang="cs-CZ" sz="4000" b="1" dirty="0">
                <a:solidFill>
                  <a:srgbClr val="0070C0"/>
                </a:solidFill>
              </a:rPr>
              <a:t> - Březnice </a:t>
            </a:r>
          </a:p>
          <a:p>
            <a:r>
              <a:rPr lang="cs-CZ" sz="4000" b="1" u="sng" dirty="0">
                <a:solidFill>
                  <a:schemeClr val="accent6">
                    <a:lumMod val="50000"/>
                  </a:schemeClr>
                </a:solidFill>
              </a:rPr>
              <a:t>Přípravka</a:t>
            </a:r>
          </a:p>
          <a:p>
            <a:r>
              <a:rPr lang="cs-CZ" sz="4000" b="1" dirty="0">
                <a:solidFill>
                  <a:schemeClr val="accent6">
                    <a:lumMod val="50000"/>
                  </a:schemeClr>
                </a:solidFill>
              </a:rPr>
              <a:t>ST 24.05.2023 – 16:30 Březnice - Jasenná</a:t>
            </a:r>
          </a:p>
          <a:p>
            <a:endParaRPr lang="cs-CZ" sz="4000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178" y="3640477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6313"/>
      </p:ext>
    </p:extLst>
  </p:cSld>
  <p:clrMapOvr>
    <a:masterClrMapping/>
  </p:clrMapOvr>
  <p:transition advTm="7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1344" y="0"/>
            <a:ext cx="1199308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b="1" u="sng" dirty="0">
              <a:solidFill>
                <a:srgbClr val="FF0000"/>
              </a:solidFill>
            </a:endParaRPr>
          </a:p>
          <a:p>
            <a:r>
              <a:rPr lang="cs-CZ" sz="5200" b="1" u="sng" dirty="0">
                <a:solidFill>
                  <a:srgbClr val="FF0000"/>
                </a:solidFill>
              </a:rPr>
              <a:t>Výsledky mistrovských zápasů SK Březnice</a:t>
            </a:r>
          </a:p>
          <a:p>
            <a:endParaRPr lang="cs-CZ" sz="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cs-CZ" sz="54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Muži:    </a:t>
            </a:r>
            <a:r>
              <a:rPr lang="cs-CZ" sz="5400" b="1" dirty="0">
                <a:solidFill>
                  <a:srgbClr val="7030A0"/>
                </a:solidFill>
                <a:latin typeface="Bahnschrift" panose="020B0502040204020203" pitchFamily="34" charset="0"/>
              </a:rPr>
              <a:t>Březnice – Slušovice B 2:1 </a:t>
            </a:r>
            <a:r>
              <a:rPr lang="cs-CZ" sz="5400" b="1" dirty="0">
                <a:latin typeface="Bahnschrift" panose="020B0502040204020203" pitchFamily="34" charset="0"/>
              </a:rPr>
              <a:t>Dorost: Březnice – Hvozdná 8:0</a:t>
            </a:r>
          </a:p>
          <a:p>
            <a:r>
              <a:rPr lang="cs-CZ" sz="5400" b="1" dirty="0">
                <a:solidFill>
                  <a:srgbClr val="0070C0"/>
                </a:solidFill>
                <a:latin typeface="Bahnschrift" panose="020B0502040204020203" pitchFamily="34" charset="0"/>
              </a:rPr>
              <a:t>Žáci:     Březnice – </a:t>
            </a:r>
            <a:r>
              <a:rPr lang="cs-CZ" sz="5400" b="1" dirty="0" err="1">
                <a:solidFill>
                  <a:srgbClr val="0070C0"/>
                </a:solidFill>
                <a:latin typeface="Bahnschrift" panose="020B0502040204020203" pitchFamily="34" charset="0"/>
              </a:rPr>
              <a:t>Hř</a:t>
            </a:r>
            <a:r>
              <a:rPr lang="cs-CZ" sz="5400" b="1" dirty="0">
                <a:solidFill>
                  <a:srgbClr val="0070C0"/>
                </a:solidFill>
                <a:latin typeface="Bahnschrift" panose="020B0502040204020203" pitchFamily="34" charset="0"/>
              </a:rPr>
              <a:t>. Újezd 12:2</a:t>
            </a:r>
          </a:p>
          <a:p>
            <a:r>
              <a:rPr lang="cs-CZ" sz="48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Přípravka: Mysločovice - Březnice 9:10</a:t>
            </a:r>
            <a:endParaRPr lang="cs-CZ" sz="4000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134" y="4479293"/>
            <a:ext cx="4589057" cy="24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6574"/>
      </p:ext>
    </p:extLst>
  </p:cSld>
  <p:clrMapOvr>
    <a:masterClrMapping/>
  </p:clrMapOvr>
  <p:transition advTm="7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839416" y="908051"/>
            <a:ext cx="10337741" cy="4525963"/>
          </a:xfrm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cs-CZ" altLang="cs-CZ" sz="18700" b="1" dirty="0">
                <a:latin typeface="Bookman Old Style" panose="02050604050505020204" pitchFamily="18" charset="0"/>
              </a:rPr>
              <a:t>ODPADY</a:t>
            </a:r>
            <a:endParaRPr lang="cs-CZ" altLang="cs-CZ" sz="94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3317274"/>
            <a:ext cx="3960440" cy="35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10736"/>
      </p:ext>
    </p:extLst>
  </p:cSld>
  <p:clrMapOvr>
    <a:masterClrMapping/>
  </p:clrMapOvr>
  <p:transition advTm="6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cs-CZ" altLang="cs-CZ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altLang="cs-CZ" sz="4000" b="1" dirty="0">
                <a:solidFill>
                  <a:srgbClr val="FF0000"/>
                </a:solidFill>
              </a:rPr>
              <a:t>  </a:t>
            </a:r>
          </a:p>
          <a:p>
            <a:pPr marL="0" indent="0" algn="ctr">
              <a:buNone/>
            </a:pPr>
            <a:endParaRPr lang="cs-CZ" altLang="cs-CZ" sz="4000" dirty="0"/>
          </a:p>
          <a:p>
            <a:pPr marL="0" indent="0" algn="ctr">
              <a:buNone/>
            </a:pPr>
            <a:endParaRPr lang="cs-CZ" altLang="cs-CZ" sz="4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cs-CZ" altLang="cs-CZ" sz="4400" dirty="0"/>
          </a:p>
          <a:p>
            <a:pPr marL="0" indent="0" algn="ctr">
              <a:buNone/>
            </a:pP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1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0" y="315119"/>
            <a:ext cx="991235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</a:rPr>
              <a:t>Odvoz plastů proběhne </a:t>
            </a:r>
          </a:p>
          <a:p>
            <a:pPr algn="ctr" eaLnBrk="0" hangingPunct="0"/>
            <a:r>
              <a:rPr lang="cs-CZ" altLang="cs-CZ" sz="8000" b="1" dirty="0">
                <a:solidFill>
                  <a:srgbClr val="2C1A00"/>
                </a:solidFill>
                <a:latin typeface="Times New Roman" panose="02020603050405020304" pitchFamily="18" charset="0"/>
              </a:rPr>
              <a:t>Ve čtvrtek 01.06.2023 </a:t>
            </a:r>
          </a:p>
          <a:p>
            <a:pPr eaLnBrk="0" hangingPunct="0"/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</a:rPr>
              <a:t>  Pytle s plasty nachystejte</a:t>
            </a:r>
          </a:p>
          <a:p>
            <a:pPr eaLnBrk="0" hangingPunct="0"/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</a:rPr>
              <a:t>    prosím ráno před Vaše 	nemovitosti, kam zajíždějí 	svozové vozy 					  	Technických služeb </a:t>
            </a:r>
            <a:r>
              <a:rPr lang="cs-CZ" altLang="cs-CZ" sz="5400" dirty="0">
                <a:solidFill>
                  <a:schemeClr val="hlin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  </a:t>
            </a:r>
            <a:endParaRPr lang="cs-CZ" altLang="cs-CZ" sz="54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64" y="2496187"/>
            <a:ext cx="3676385" cy="43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12564"/>
      </p:ext>
    </p:extLst>
  </p:cSld>
  <p:clrMapOvr>
    <a:masterClrMapping/>
  </p:clrMapOvr>
  <p:transition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1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411" y="25400"/>
            <a:ext cx="12192000" cy="7602081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endParaRPr lang="cs-CZ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cs-CZ" sz="3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Obec Březnice je zapojena v systému společnosti    			EKO-KOM, která za zajištění využití odpadů    </a:t>
            </a:r>
          </a:p>
          <a:p>
            <a:r>
              <a:rPr lang="cs-CZ" sz="3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z obalů zpětně obci Březnice vyplácí finanční odměnu.</a:t>
            </a:r>
            <a:br>
              <a:rPr lang="cs-CZ" sz="3800" dirty="0"/>
            </a:br>
            <a:r>
              <a:rPr lang="cs-CZ" sz="3800" dirty="0"/>
              <a:t>  </a:t>
            </a:r>
            <a:r>
              <a:rPr lang="cs-CZ" sz="4000" b="1" dirty="0">
                <a:solidFill>
                  <a:srgbClr val="000000"/>
                </a:solidFill>
                <a:latin typeface="MS Reference Sans Serif" panose="020B0604030504040204" pitchFamily="34" charset="0"/>
                <a:ea typeface="Segoe UI Black" panose="020B0A02040204020203" pitchFamily="34" charset="0"/>
              </a:rPr>
              <a:t>Za první čtvrtletí loňského roku jsme díky     	objemu vytříděných plastů (3,56 t), papíru (7,72 t) a skla (6,72 t) obdrželi od firmy EKO-KOM, a.s. částku </a:t>
            </a:r>
          </a:p>
          <a:p>
            <a:r>
              <a:rPr lang="cs-CZ" sz="4000" b="1" dirty="0">
                <a:solidFill>
                  <a:srgbClr val="FF0000"/>
                </a:solidFill>
                <a:latin typeface="MS Reference Sans Serif" panose="020B0604030504040204" pitchFamily="34" charset="0"/>
                <a:ea typeface="Segoe UI Black" panose="020B0A02040204020203" pitchFamily="34" charset="0"/>
              </a:rPr>
              <a:t>32.806,- Kč </a:t>
            </a:r>
            <a:r>
              <a:rPr lang="cs-CZ" sz="4000" b="1" dirty="0">
                <a:solidFill>
                  <a:srgbClr val="000000"/>
                </a:solidFill>
                <a:latin typeface="MS Reference Sans Serif" panose="020B0604030504040204" pitchFamily="34" charset="0"/>
                <a:ea typeface="Segoe UI Black" panose="020B0A02040204020203" pitchFamily="34" charset="0"/>
              </a:rPr>
              <a:t>+ částku </a:t>
            </a:r>
          </a:p>
          <a:p>
            <a:r>
              <a:rPr lang="cs-CZ" sz="4000" b="1" dirty="0">
                <a:solidFill>
                  <a:srgbClr val="FF0000"/>
                </a:solidFill>
                <a:latin typeface="MS Reference Sans Serif" panose="020B0604030504040204" pitchFamily="34" charset="0"/>
                <a:ea typeface="Segoe UI Black" panose="020B0A02040204020203" pitchFamily="34" charset="0"/>
              </a:rPr>
              <a:t>10.121,- Kč </a:t>
            </a:r>
            <a:r>
              <a:rPr lang="cs-CZ" sz="4000" b="1" dirty="0">
                <a:solidFill>
                  <a:srgbClr val="000000"/>
                </a:solidFill>
                <a:latin typeface="MS Reference Sans Serif" panose="020B0604030504040204" pitchFamily="34" charset="0"/>
                <a:ea typeface="Segoe UI Black" panose="020B0A02040204020203" pitchFamily="34" charset="0"/>
              </a:rPr>
              <a:t>za zajištění </a:t>
            </a:r>
          </a:p>
          <a:p>
            <a:r>
              <a:rPr lang="cs-CZ" sz="4000" b="1" dirty="0">
                <a:solidFill>
                  <a:srgbClr val="000000"/>
                </a:solidFill>
                <a:latin typeface="MS Reference Sans Serif" panose="020B0604030504040204" pitchFamily="34" charset="0"/>
                <a:ea typeface="Segoe UI Black" panose="020B0A02040204020203" pitchFamily="34" charset="0"/>
              </a:rPr>
              <a:t>míst zpětného odběru</a:t>
            </a:r>
            <a:br>
              <a:rPr lang="cs-CZ" sz="4000" dirty="0"/>
            </a:br>
            <a:r>
              <a:rPr lang="cs-CZ" sz="4000" dirty="0"/>
              <a:t>       </a:t>
            </a:r>
            <a:endParaRPr lang="cs-CZ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1" y="1778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652" y="4077072"/>
            <a:ext cx="5813349" cy="29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20992"/>
      </p:ext>
    </p:extLst>
  </p:cSld>
  <p:clrMapOvr>
    <a:masterClrMapping/>
  </p:clrMapOvr>
  <p:transition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1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" y="25400"/>
            <a:ext cx="12192000" cy="7140416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3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cs-CZ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1344" y="655638"/>
            <a:ext cx="1123324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b="1" u="sng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Sběrný dvůr Březnice</a:t>
            </a:r>
          </a:p>
          <a:p>
            <a:r>
              <a:rPr lang="cs-CZ" sz="6000" b="1" dirty="0"/>
              <a:t>v letním období (duben – listopad)</a:t>
            </a:r>
          </a:p>
          <a:p>
            <a:br>
              <a:rPr lang="cs-CZ" sz="800" b="1" dirty="0"/>
            </a:br>
            <a:r>
              <a:rPr lang="cs-CZ" sz="6000" b="1" dirty="0">
                <a:solidFill>
                  <a:schemeClr val="accent6">
                    <a:lumMod val="50000"/>
                  </a:schemeClr>
                </a:solidFill>
              </a:rPr>
              <a:t>pondělí:</a:t>
            </a:r>
            <a:r>
              <a:rPr lang="cs-CZ" sz="6000" b="1" dirty="0"/>
              <a:t>  9:00-12:00 a 15:00-17:00</a:t>
            </a:r>
          </a:p>
          <a:p>
            <a:br>
              <a:rPr lang="cs-CZ" sz="1000" b="1" dirty="0"/>
            </a:br>
            <a:r>
              <a:rPr lang="cs-CZ" sz="6000" b="1" dirty="0">
                <a:solidFill>
                  <a:schemeClr val="accent6">
                    <a:lumMod val="50000"/>
                  </a:schemeClr>
                </a:solidFill>
              </a:rPr>
              <a:t>čtvrtek:  </a:t>
            </a:r>
            <a:r>
              <a:rPr lang="cs-CZ" sz="6000" b="1" dirty="0"/>
              <a:t>                        15:00-17:00</a:t>
            </a:r>
          </a:p>
          <a:p>
            <a:br>
              <a:rPr lang="cs-CZ" sz="1000" b="1" dirty="0"/>
            </a:br>
            <a:r>
              <a:rPr lang="cs-CZ" sz="6000" b="1" dirty="0">
                <a:solidFill>
                  <a:schemeClr val="accent6">
                    <a:lumMod val="50000"/>
                  </a:schemeClr>
                </a:solidFill>
              </a:rPr>
              <a:t>sobota: </a:t>
            </a:r>
            <a:r>
              <a:rPr lang="cs-CZ" sz="6000" b="1" dirty="0"/>
              <a:t>  9:00-12:00</a:t>
            </a:r>
            <a:endParaRPr lang="cs-CZ" sz="11500" b="1" dirty="0"/>
          </a:p>
          <a:p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213373164"/>
      </p:ext>
    </p:extLst>
  </p:cSld>
  <p:clrMapOvr>
    <a:masterClrMapping/>
  </p:clrMapOvr>
  <p:transition advTm="8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027238" y="908050"/>
            <a:ext cx="8640762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u="sng" dirty="0">
                <a:solidFill>
                  <a:srgbClr val="0033CC"/>
                </a:solidFill>
                <a:latin typeface="Tahoma" panose="020B0604030504040204" pitchFamily="34" charset="0"/>
              </a:rPr>
              <a:t>Úřední hodiny Obecního úřadu Březnice: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u="sng" dirty="0">
                <a:solidFill>
                  <a:srgbClr val="0033CC"/>
                </a:solidFill>
                <a:latin typeface="Tahoma" panose="020B0604030504040204" pitchFamily="34" charset="0"/>
              </a:rPr>
              <a:t>Tel: 577 991 165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Pondělí		8.00 -  17.00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Úterý			8.00 -  15.00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Středa			8.00 -  17.00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Čtvrtek		---------------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Tahoma" panose="020B0604030504040204" pitchFamily="34" charset="0"/>
              </a:rPr>
              <a:t>Pátek	 		13.00 – 15.00</a:t>
            </a:r>
          </a:p>
        </p:txBody>
      </p:sp>
      <p:pic>
        <p:nvPicPr>
          <p:cNvPr id="1331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177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12671"/>
              </p:ext>
            </p:extLst>
          </p:nvPr>
        </p:nvGraphicFramePr>
        <p:xfrm>
          <a:off x="10913" y="0"/>
          <a:ext cx="2000772" cy="24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" name="Dokument" r:id="rId5" imgW="6504352" imgH="7867723" progId="Word.Document.8">
                  <p:embed/>
                </p:oleObj>
              </mc:Choice>
              <mc:Fallback>
                <p:oleObj name="Dokument" r:id="rId5" imgW="6504352" imgH="7867723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6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3" y="0"/>
                        <a:ext cx="2000772" cy="24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4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839416" y="908051"/>
            <a:ext cx="10337741" cy="4525963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cs-CZ" altLang="cs-CZ" sz="18700" b="1" dirty="0"/>
              <a:t>DOPRAVA</a:t>
            </a:r>
          </a:p>
          <a:p>
            <a:pPr algn="ctr">
              <a:buFontTx/>
              <a:buNone/>
            </a:pPr>
            <a:r>
              <a:rPr lang="cs-CZ" altLang="cs-CZ" sz="9400" b="1" dirty="0">
                <a:solidFill>
                  <a:srgbClr val="990033"/>
                </a:solidFill>
              </a:rPr>
              <a:t> </a:t>
            </a:r>
          </a:p>
        </p:txBody>
      </p:sp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3212976"/>
            <a:ext cx="5234418" cy="337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24082"/>
      </p:ext>
    </p:extLst>
  </p:cSld>
  <p:clrMapOvr>
    <a:masterClrMapping/>
  </p:clrMapOvr>
  <p:transition advTm="6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25400"/>
            <a:ext cx="12192000" cy="6858000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endParaRPr lang="cs-CZ" altLang="cs-CZ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altLang="cs-CZ" sz="4000" b="1" dirty="0">
                <a:solidFill>
                  <a:srgbClr val="FF0000"/>
                </a:solidFill>
              </a:rPr>
              <a:t>  </a:t>
            </a:r>
          </a:p>
          <a:p>
            <a:pPr marL="0" indent="0" algn="ctr">
              <a:buNone/>
            </a:pPr>
            <a:endParaRPr lang="cs-CZ" altLang="cs-CZ" sz="4000" dirty="0"/>
          </a:p>
          <a:p>
            <a:pPr marL="0" indent="0" algn="ctr">
              <a:buNone/>
            </a:pPr>
            <a:endParaRPr lang="cs-CZ" altLang="cs-CZ" sz="4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cs-CZ" altLang="cs-CZ" sz="4400" dirty="0"/>
          </a:p>
          <a:p>
            <a:pPr marL="0" indent="0" algn="ctr">
              <a:buNone/>
            </a:pP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1" y="2540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43992" y="476672"/>
            <a:ext cx="11377264" cy="44597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horního konce – z točny Březnice do Zlína  </a:t>
            </a:r>
          </a:p>
          <a:p>
            <a:pPr algn="just"/>
            <a:r>
              <a:rPr lang="cs-CZ" sz="9600" b="1" u="sng" dirty="0"/>
              <a:t>– pondělí – pátek</a:t>
            </a:r>
            <a:endParaRPr lang="cs-CZ" sz="9600" b="1" u="sng" dirty="0">
              <a:solidFill>
                <a:srgbClr val="FF0000"/>
              </a:solidFill>
            </a:endParaRP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11526" y="1239714"/>
            <a:ext cx="3168352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4:</a:t>
            </a:r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45</a:t>
            </a:r>
            <a:endParaRPr lang="cs-CZ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5:09</a:t>
            </a:r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en-GB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5:55</a:t>
            </a: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7:00</a:t>
            </a: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8.00 </a:t>
            </a:r>
            <a:endParaRPr lang="cs-CZ" altLang="cs-CZ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10:00</a:t>
            </a: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</a:t>
            </a:r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</a:t>
            </a:r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40</a:t>
            </a:r>
            <a:endParaRPr lang="cs-CZ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endParaRPr lang="cs-CZ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818460" y="2589490"/>
            <a:ext cx="19442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12:55</a:t>
            </a:r>
          </a:p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13:45</a:t>
            </a:r>
          </a:p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14:35</a:t>
            </a: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15:20</a:t>
            </a:r>
            <a:endParaRPr lang="en-GB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15:55</a:t>
            </a:r>
          </a:p>
          <a:p>
            <a:pPr eaLnBrk="0" hangingPunct="0"/>
            <a:r>
              <a:rPr lang="en-GB" altLang="cs-CZ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cs-CZ" altLang="cs-CZ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204" y="2423073"/>
            <a:ext cx="2121592" cy="20118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187" y="2136932"/>
            <a:ext cx="3974025" cy="366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02115"/>
      </p:ext>
    </p:extLst>
  </p:cSld>
  <p:clrMapOvr>
    <a:masterClrMapping/>
  </p:clrMapOvr>
  <p:transition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Pálenice: pondělí - pátek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42893" y="1235225"/>
            <a:ext cx="183202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4:41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5:06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5:35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5:50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5:56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6:00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6:15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6:55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7:09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7:14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7:28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7:57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8:36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84588" y="1235225"/>
            <a:ext cx="183202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8:42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9:43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10:44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11:02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11:58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13:06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13:13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727848" y="1263660"/>
            <a:ext cx="183202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13:18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13:54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14:40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14:50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15:05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15:25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25509" y="1275161"/>
            <a:ext cx="183202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15:25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15:50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16:17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16:25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16:57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17:49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17:52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968208" y="1278692"/>
            <a:ext cx="1832024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19:06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19:24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20:04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20:24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21:34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984432" y="1295708"/>
            <a:ext cx="18320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047" y="4286664"/>
            <a:ext cx="3169617" cy="257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0289"/>
      </p:ext>
    </p:extLst>
  </p:cSld>
  <p:clrMapOvr>
    <a:masterClrMapping/>
  </p:clrMapOvr>
  <p:transition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Pálenice: sobota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95400" y="1340768"/>
            <a:ext cx="373688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5:14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6:28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7:58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8:59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11:02</a:t>
            </a:r>
          </a:p>
          <a:p>
            <a:pPr eaLnBrk="0" hangingPunct="0"/>
            <a:endParaRPr lang="cs-CZ" altLang="cs-CZ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27648" y="1315699"/>
            <a:ext cx="373688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12:09</a:t>
            </a:r>
            <a:endParaRPr lang="cs-CZ" altLang="cs-CZ" sz="4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13:48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15:40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16:06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16:57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19:17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643" y="2148297"/>
            <a:ext cx="5550021" cy="334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77325"/>
      </p:ext>
    </p:extLst>
  </p:cSld>
  <p:clrMapOvr>
    <a:masterClrMapping/>
  </p:clrMapOvr>
  <p:transition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Pálenice: neděle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95400" y="1340768"/>
            <a:ext cx="373688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5:14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7:58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8:59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12:09</a:t>
            </a:r>
          </a:p>
          <a:p>
            <a:pPr eaLnBrk="0" hangingPunct="0"/>
            <a:endParaRPr lang="cs-CZ" altLang="cs-CZ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27648" y="1315699"/>
            <a:ext cx="373688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13:48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15:40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16:57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19:17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19:48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76" y="1926465"/>
            <a:ext cx="6948347" cy="35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9181"/>
      </p:ext>
    </p:extLst>
  </p:cSld>
  <p:clrMapOvr>
    <a:masterClrMapping/>
  </p:clrMapOvr>
  <p:transition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Kovárna: pondělí - pátek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42893" y="1235225"/>
            <a:ext cx="183202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4:42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4:44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4:54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5:08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5:37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5:58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6:01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6:17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6:27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6:42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6:54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6:57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7:09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7:10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7:16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7:30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7:34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84588" y="1235225"/>
            <a:ext cx="18320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7:59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8:38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8:44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9:07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9:45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10:46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11:04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11:07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11:52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727848" y="1263660"/>
            <a:ext cx="18320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12:00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13:08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13:15  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13:20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13:55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14:09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14:42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14:51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14:54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25509" y="1275161"/>
            <a:ext cx="18320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15:07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15:26  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15:27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15:35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15:52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16:18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16:26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16:59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17:02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968208" y="1278692"/>
            <a:ext cx="18320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17:51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17:54  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18:45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19:07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19:26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19:35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20:06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20:26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21:19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984432" y="1295708"/>
            <a:ext cx="183202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21:35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053" y="4792149"/>
            <a:ext cx="2652782" cy="21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46480"/>
      </p:ext>
    </p:extLst>
  </p:cSld>
  <p:clrMapOvr>
    <a:masterClrMapping/>
  </p:clrMapOvr>
  <p:transition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Kovárna: sobota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95400" y="1340768"/>
            <a:ext cx="373688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6:30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6:40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7:18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8:00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9:01</a:t>
            </a:r>
          </a:p>
          <a:p>
            <a:pPr eaLnBrk="0" hangingPunct="0"/>
            <a:endParaRPr lang="cs-CZ" altLang="cs-CZ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927648" y="1315699"/>
            <a:ext cx="373688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11:04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12:11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13:16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13:50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15:42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735960" y="1315699"/>
            <a:ext cx="373688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16:07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16:59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17:08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19:19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19:35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011" y="2235125"/>
            <a:ext cx="3858171" cy="38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86564"/>
      </p:ext>
    </p:extLst>
  </p:cSld>
  <p:clrMapOvr>
    <a:masterClrMapping/>
  </p:clrMapOvr>
  <p:transition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-243408"/>
            <a:ext cx="12192000" cy="7126808"/>
          </a:xfrm>
          <a:solidFill>
            <a:srgbClr val="CCFFCC"/>
          </a:solidFill>
        </p:spPr>
        <p:txBody>
          <a:bodyPr/>
          <a:lstStyle/>
          <a:p>
            <a:pPr marL="0" indent="0" algn="ctr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endParaRPr lang="cs-CZ" altLang="cs-CZ" sz="4400" dirty="0"/>
          </a:p>
        </p:txBody>
      </p:sp>
      <p:pic>
        <p:nvPicPr>
          <p:cNvPr id="2765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82" y="-270412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360760" y="19472"/>
            <a:ext cx="11377264" cy="302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/>
            <a:r>
              <a:rPr lang="cs-CZ" sz="9600" b="1" u="sng" dirty="0"/>
              <a:t>Odjezdy autobusů z dolního konce – do Zlína  </a:t>
            </a:r>
          </a:p>
          <a:p>
            <a:pPr algn="ctr"/>
            <a:r>
              <a:rPr lang="cs-CZ" sz="9600" b="1" u="sng" dirty="0"/>
              <a:t>Březnice – Kovárna: neděle</a:t>
            </a:r>
          </a:p>
          <a:p>
            <a:pPr algn="ctr"/>
            <a:endParaRPr lang="cs-CZ" sz="28700" b="1" u="sng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75520" y="1235225"/>
            <a:ext cx="18320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95400" y="1340768"/>
            <a:ext cx="373688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6:40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7:18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8:00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9:01</a:t>
            </a:r>
          </a:p>
          <a:p>
            <a:pPr eaLnBrk="0" hangingPunct="0"/>
            <a:endParaRPr lang="cs-CZ" altLang="cs-CZ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927648" y="1315699"/>
            <a:ext cx="373688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9:57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12:11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13:16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13:50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15:42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15:52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735960" y="1315699"/>
            <a:ext cx="3736883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16:59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17:08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17:56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19:19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19:35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19:50</a:t>
            </a:r>
          </a:p>
          <a:p>
            <a:pPr eaLnBrk="0" hangingPunct="0"/>
            <a:r>
              <a:rPr lang="cs-CZ" altLang="cs-CZ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eaLnBrk="0" hangingPunct="0"/>
            <a:r>
              <a:rPr lang="cs-CZ" altLang="cs-CZ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377" y="2702095"/>
            <a:ext cx="4244623" cy="22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77333"/>
      </p:ext>
    </p:extLst>
  </p:cSld>
  <p:clrMapOvr>
    <a:masterClrMapping/>
  </p:clrMapOvr>
  <p:transition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335360" y="1124744"/>
            <a:ext cx="11737304" cy="4525963"/>
          </a:xfrm>
        </p:spPr>
        <p:txBody>
          <a:bodyPr>
            <a:normAutofit fontScale="25000" lnSpcReduction="20000"/>
          </a:bodyPr>
          <a:lstStyle/>
          <a:p>
            <a:pPr algn="ctr">
              <a:buFontTx/>
              <a:buNone/>
            </a:pPr>
            <a:r>
              <a:rPr lang="cs-CZ" altLang="cs-CZ" sz="65600" b="1" dirty="0"/>
              <a:t>Fotogalerie</a:t>
            </a:r>
          </a:p>
          <a:p>
            <a:pPr algn="ctr">
              <a:buFontTx/>
              <a:buNone/>
            </a:pPr>
            <a:endParaRPr lang="cs-CZ" sz="141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cs-CZ" sz="46000" dirty="0">
                <a:solidFill>
                  <a:srgbClr val="FF0000"/>
                </a:solidFill>
              </a:rPr>
              <a:t>Vítání občánků 19.05.2023</a:t>
            </a:r>
            <a:endParaRPr lang="cs-CZ" altLang="cs-CZ" sz="28800" dirty="0">
              <a:solidFill>
                <a:srgbClr val="FF0000"/>
              </a:solidFill>
            </a:endParaRP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814788"/>
      </p:ext>
    </p:extLst>
  </p:cSld>
  <p:clrMapOvr>
    <a:masterClrMapping/>
  </p:clrMapOvr>
  <p:transition advTm="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33996"/>
      </p:ext>
    </p:extLst>
  </p:cSld>
  <p:clrMapOvr>
    <a:masterClrMapping/>
  </p:clrMapOvr>
  <p:transition advTm="9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360" y="332656"/>
            <a:ext cx="11161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dirty="0"/>
              <a:t> </a:t>
            </a:r>
            <a:endParaRPr lang="cs-CZ" sz="6000" dirty="0"/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177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477" y="433293"/>
            <a:ext cx="1219200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Dne 03.04.2023 byla zahájena akce 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FF0000"/>
                </a:solidFill>
              </a:rPr>
              <a:t>Rekonstrukce hřbitovní zdi 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7030A0"/>
                </a:solidFill>
              </a:rPr>
              <a:t>Při pohybu v okolí hřbitova dbejte prosím zvýšené opatrnosti – jedná se o staveniště 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chemeClr val="accent1">
                    <a:lumMod val="75000"/>
                  </a:schemeClr>
                </a:solidFill>
              </a:rPr>
              <a:t>		Děkujeme za pochopení</a:t>
            </a:r>
            <a:endParaRPr lang="cs-CZ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59733" y="3639674"/>
            <a:ext cx="839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chemeClr val="bg1"/>
                </a:solidFill>
              </a:rPr>
              <a:t> G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75" y="3754507"/>
            <a:ext cx="2927713" cy="29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389" y="152400"/>
            <a:ext cx="51435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9376" y="1124744"/>
            <a:ext cx="3816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chemeClr val="accent1">
                    <a:lumMod val="50000"/>
                  </a:schemeClr>
                </a:solidFill>
              </a:rPr>
              <a:t>Marek Sebastian </a:t>
            </a:r>
            <a:r>
              <a:rPr lang="cs-CZ" sz="7200" dirty="0" err="1">
                <a:solidFill>
                  <a:schemeClr val="accent1">
                    <a:lumMod val="50000"/>
                  </a:schemeClr>
                </a:solidFill>
              </a:rPr>
              <a:t>Hanel</a:t>
            </a:r>
            <a:endParaRPr lang="cs-CZ" sz="7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01632"/>
      </p:ext>
    </p:extLst>
  </p:cSld>
  <p:clrMapOvr>
    <a:masterClrMapping/>
  </p:clrMapOvr>
  <p:transition advTm="9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-32391"/>
            <a:ext cx="51435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9572" y="212243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rgbClr val="FF0000"/>
                </a:solidFill>
              </a:rPr>
              <a:t>Amálie Raja</a:t>
            </a:r>
          </a:p>
        </p:txBody>
      </p:sp>
    </p:spTree>
    <p:extLst>
      <p:ext uri="{BB962C8B-B14F-4D97-AF65-F5344CB8AC3E}">
        <p14:creationId xmlns:p14="http://schemas.microsoft.com/office/powerpoint/2010/main" val="119323919"/>
      </p:ext>
    </p:extLst>
  </p:cSld>
  <p:clrMapOvr>
    <a:masterClrMapping/>
  </p:clrMapOvr>
  <p:transition advTm="9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27416"/>
            <a:ext cx="51435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4448" y="227483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chemeClr val="accent1">
                    <a:lumMod val="50000"/>
                  </a:schemeClr>
                </a:solidFill>
              </a:rPr>
              <a:t>Ondřej Polášek</a:t>
            </a:r>
          </a:p>
        </p:txBody>
      </p:sp>
    </p:spTree>
    <p:extLst>
      <p:ext uri="{BB962C8B-B14F-4D97-AF65-F5344CB8AC3E}">
        <p14:creationId xmlns:p14="http://schemas.microsoft.com/office/powerpoint/2010/main" val="420840976"/>
      </p:ext>
    </p:extLst>
  </p:cSld>
  <p:clrMapOvr>
    <a:masterClrMapping/>
  </p:clrMapOvr>
  <p:transition advTm="9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-20943"/>
            <a:ext cx="51435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19572" y="212243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rgbClr val="FF0000"/>
                </a:solidFill>
              </a:rPr>
              <a:t>Zuzana Krajčová</a:t>
            </a:r>
          </a:p>
        </p:txBody>
      </p:sp>
    </p:spTree>
    <p:extLst>
      <p:ext uri="{BB962C8B-B14F-4D97-AF65-F5344CB8AC3E}">
        <p14:creationId xmlns:p14="http://schemas.microsoft.com/office/powerpoint/2010/main" val="2787471619"/>
      </p:ext>
    </p:extLst>
  </p:cSld>
  <p:clrMapOvr>
    <a:masterClrMapping/>
  </p:clrMapOvr>
  <p:transition advTm="9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-20943"/>
            <a:ext cx="51435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56456" y="1916832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chemeClr val="accent1">
                    <a:lumMod val="50000"/>
                  </a:schemeClr>
                </a:solidFill>
              </a:rPr>
              <a:t>Jindřich Sova</a:t>
            </a:r>
          </a:p>
        </p:txBody>
      </p:sp>
    </p:spTree>
    <p:extLst>
      <p:ext uri="{BB962C8B-B14F-4D97-AF65-F5344CB8AC3E}">
        <p14:creationId xmlns:p14="http://schemas.microsoft.com/office/powerpoint/2010/main" val="1090786260"/>
      </p:ext>
    </p:extLst>
  </p:cSld>
  <p:clrMapOvr>
    <a:masterClrMapping/>
  </p:clrMapOvr>
  <p:transition advTm="9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-20943"/>
            <a:ext cx="51435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12883" y="1772816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chemeClr val="accent1">
                    <a:lumMod val="50000"/>
                  </a:schemeClr>
                </a:solidFill>
              </a:rPr>
              <a:t>Vojtěch Adamík</a:t>
            </a:r>
          </a:p>
        </p:txBody>
      </p:sp>
    </p:spTree>
    <p:extLst>
      <p:ext uri="{BB962C8B-B14F-4D97-AF65-F5344CB8AC3E}">
        <p14:creationId xmlns:p14="http://schemas.microsoft.com/office/powerpoint/2010/main" val="3903728367"/>
      </p:ext>
    </p:extLst>
  </p:cSld>
  <p:clrMapOvr>
    <a:masterClrMapping/>
  </p:clrMapOvr>
  <p:transition advTm="9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23984"/>
            <a:ext cx="51435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12883" y="1772816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chemeClr val="accent1">
                    <a:lumMod val="50000"/>
                  </a:schemeClr>
                </a:solidFill>
              </a:rPr>
              <a:t>František </a:t>
            </a:r>
            <a:r>
              <a:rPr lang="cs-CZ" sz="7200" dirty="0" err="1">
                <a:solidFill>
                  <a:schemeClr val="accent1">
                    <a:lumMod val="50000"/>
                  </a:schemeClr>
                </a:solidFill>
              </a:rPr>
              <a:t>Lukašík</a:t>
            </a:r>
            <a:endParaRPr lang="cs-CZ" sz="7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89281"/>
      </p:ext>
    </p:extLst>
  </p:cSld>
  <p:clrMapOvr>
    <a:masterClrMapping/>
  </p:clrMapOvr>
  <p:transition advTm="9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0"/>
            <a:ext cx="51435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12440" y="242723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chemeClr val="accent1">
                    <a:lumMod val="50000"/>
                  </a:schemeClr>
                </a:solidFill>
              </a:rPr>
              <a:t>Štěpán</a:t>
            </a:r>
          </a:p>
          <a:p>
            <a:pPr algn="ctr"/>
            <a:r>
              <a:rPr lang="cs-CZ" sz="7200" dirty="0">
                <a:solidFill>
                  <a:schemeClr val="accent1">
                    <a:lumMod val="50000"/>
                  </a:schemeClr>
                </a:solidFill>
              </a:rPr>
              <a:t>Joch</a:t>
            </a:r>
          </a:p>
        </p:txBody>
      </p:sp>
    </p:spTree>
    <p:extLst>
      <p:ext uri="{BB962C8B-B14F-4D97-AF65-F5344CB8AC3E}">
        <p14:creationId xmlns:p14="http://schemas.microsoft.com/office/powerpoint/2010/main" val="115180342"/>
      </p:ext>
    </p:extLst>
  </p:cSld>
  <p:clrMapOvr>
    <a:masterClrMapping/>
  </p:clrMapOvr>
  <p:transition advTm="9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-39239"/>
            <a:ext cx="51435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9572" y="212243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rgbClr val="FF0000"/>
                </a:solidFill>
              </a:rPr>
              <a:t>Anna Divoká</a:t>
            </a:r>
          </a:p>
        </p:txBody>
      </p:sp>
    </p:spTree>
    <p:extLst>
      <p:ext uri="{BB962C8B-B14F-4D97-AF65-F5344CB8AC3E}">
        <p14:creationId xmlns:p14="http://schemas.microsoft.com/office/powerpoint/2010/main" val="3621083145"/>
      </p:ext>
    </p:extLst>
  </p:cSld>
  <p:clrMapOvr>
    <a:masterClrMapping/>
  </p:clrMapOvr>
  <p:transition advTm="9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1416"/>
            <a:ext cx="5143500" cy="6858000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19572" y="212243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rgbClr val="FF0000"/>
                </a:solidFill>
              </a:rPr>
              <a:t>Michaela </a:t>
            </a:r>
            <a:r>
              <a:rPr lang="cs-CZ" sz="7200" dirty="0" err="1">
                <a:solidFill>
                  <a:srgbClr val="FF0000"/>
                </a:solidFill>
              </a:rPr>
              <a:t>Belhová</a:t>
            </a:r>
            <a:endParaRPr lang="cs-CZ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44056"/>
      </p:ext>
    </p:extLst>
  </p:cSld>
  <p:clrMapOvr>
    <a:masterClrMapping/>
  </p:clrMapOvr>
  <p:transition advTm="9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360" y="332656"/>
            <a:ext cx="11161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dirty="0"/>
              <a:t> </a:t>
            </a:r>
            <a:endParaRPr lang="cs-CZ" sz="6000" dirty="0"/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177" y="0"/>
            <a:ext cx="1511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784" y="521296"/>
            <a:ext cx="12192000" cy="63367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4000" b="1" dirty="0">
                <a:solidFill>
                  <a:srgbClr val="FF0000"/>
                </a:solidFill>
              </a:rPr>
              <a:t>Dne 03.04.2023 byla zahájena akce „Stavební úpravy kulturního domu Březnice“ (rekonstrukce prostor bývalého OÚ - nad obecním sálem).</a:t>
            </a:r>
          </a:p>
          <a:p>
            <a:pPr marL="0" indent="0" algn="ctr">
              <a:buNone/>
            </a:pPr>
            <a:r>
              <a:rPr lang="cs-CZ" sz="5400" b="1" dirty="0">
                <a:solidFill>
                  <a:srgbClr val="7030A0"/>
                </a:solidFill>
              </a:rPr>
              <a:t>Od tohoto data je uzavřen hlavní vchod do sálu i do pohostinství.</a:t>
            </a:r>
          </a:p>
          <a:p>
            <a:pPr marL="0" indent="0">
              <a:buNone/>
            </a:pPr>
            <a:r>
              <a:rPr lang="cs-CZ" sz="5400" b="1" dirty="0">
                <a:solidFill>
                  <a:srgbClr val="7030A0"/>
                </a:solidFill>
              </a:rPr>
              <a:t>      </a:t>
            </a:r>
            <a:r>
              <a:rPr lang="cs-CZ" sz="4400" dirty="0"/>
              <a:t>Přístup je zezadu – do hospody </a:t>
            </a:r>
          </a:p>
          <a:p>
            <a:pPr marL="0" indent="0">
              <a:buNone/>
            </a:pPr>
            <a:r>
              <a:rPr lang="cs-CZ" sz="4400" dirty="0"/>
              <a:t>      přes zahrádku, do sálu přes knihovnu. </a:t>
            </a:r>
          </a:p>
          <a:p>
            <a:pPr marL="0" indent="0">
              <a:buNone/>
            </a:pPr>
            <a:r>
              <a:rPr lang="cs-CZ" sz="4400" b="1" dirty="0">
                <a:solidFill>
                  <a:schemeClr val="accent6">
                    <a:lumMod val="75000"/>
                  </a:schemeClr>
                </a:solidFill>
              </a:rPr>
              <a:t>      Přední část budovy je již staveniště.</a:t>
            </a:r>
          </a:p>
          <a:p>
            <a:pPr marL="0" indent="0" algn="ctr">
              <a:buNone/>
            </a:pPr>
            <a:r>
              <a:rPr lang="cs-CZ" sz="4400" dirty="0"/>
              <a:t>Děkujeme za pochopení </a:t>
            </a:r>
            <a:r>
              <a:rPr lang="cs-CZ" sz="4400" dirty="0">
                <a:sym typeface="Wingdings" panose="05000000000000000000" pitchFamily="2" charset="2"/>
              </a:rPr>
              <a:t>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159" y="3679344"/>
            <a:ext cx="2846000" cy="2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335360" y="1124744"/>
            <a:ext cx="11737304" cy="4525963"/>
          </a:xfrm>
        </p:spPr>
        <p:txBody>
          <a:bodyPr>
            <a:normAutofit fontScale="25000" lnSpcReduction="20000"/>
          </a:bodyPr>
          <a:lstStyle/>
          <a:p>
            <a:pPr algn="ctr">
              <a:buFontTx/>
              <a:buNone/>
            </a:pPr>
            <a:r>
              <a:rPr lang="cs-CZ" altLang="cs-CZ" sz="65600" b="1" dirty="0"/>
              <a:t>Fotogalerie</a:t>
            </a:r>
          </a:p>
          <a:p>
            <a:pPr algn="ctr">
              <a:buFontTx/>
              <a:buNone/>
            </a:pPr>
            <a:endParaRPr lang="cs-CZ" sz="141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cs-CZ" sz="46000" dirty="0">
                <a:solidFill>
                  <a:srgbClr val="FF0000"/>
                </a:solidFill>
              </a:rPr>
              <a:t>Výlet ZŠ do </a:t>
            </a:r>
          </a:p>
          <a:p>
            <a:pPr algn="ctr">
              <a:buFontTx/>
              <a:buNone/>
            </a:pPr>
            <a:r>
              <a:rPr lang="cs-CZ" sz="46000" dirty="0">
                <a:solidFill>
                  <a:srgbClr val="FF0000"/>
                </a:solidFill>
              </a:rPr>
              <a:t>Oslavan u Brna</a:t>
            </a:r>
            <a:endParaRPr lang="cs-CZ" altLang="cs-CZ" sz="28800" dirty="0">
              <a:solidFill>
                <a:srgbClr val="FF0000"/>
              </a:solidFill>
            </a:endParaRP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264674"/>
      </p:ext>
    </p:extLst>
  </p:cSld>
  <p:clrMapOvr>
    <a:masterClrMapping/>
  </p:clrMapOvr>
  <p:transition advTm="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-1464357"/>
            <a:ext cx="6840759" cy="9115077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330901"/>
      </p:ext>
    </p:extLst>
  </p:cSld>
  <p:clrMapOvr>
    <a:masterClrMapping/>
  </p:clrMapOvr>
  <p:transition advTm="9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717011"/>
      </p:ext>
    </p:extLst>
  </p:cSld>
  <p:clrMapOvr>
    <a:masterClrMapping/>
  </p:clrMapOvr>
  <p:transition advTm="9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932" y="-3555776"/>
            <a:ext cx="8424935" cy="11225938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387741"/>
      </p:ext>
    </p:extLst>
  </p:cSld>
  <p:clrMapOvr>
    <a:masterClrMapping/>
  </p:clrMapOvr>
  <p:transition advTm="9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-1752202"/>
            <a:ext cx="7776863" cy="10362404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259952"/>
      </p:ext>
    </p:extLst>
  </p:cSld>
  <p:clrMapOvr>
    <a:masterClrMapping/>
  </p:clrMapOvr>
  <p:transition advTm="9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-600823"/>
            <a:ext cx="5832647" cy="7771802"/>
          </a:xfrm>
          <a:prstGeom prst="rect">
            <a:avLst/>
          </a:prstGeom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779483"/>
      </p:ext>
    </p:extLst>
  </p:cSld>
  <p:clrMapOvr>
    <a:masterClrMapping/>
  </p:clrMapOvr>
  <p:transition advTm="9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289" y="131457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305494"/>
      </p:ext>
    </p:extLst>
  </p:cSld>
  <p:clrMapOvr>
    <a:masterClrMapping/>
  </p:clrMapOvr>
  <p:transition advTm="9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335360" y="1124744"/>
            <a:ext cx="11521280" cy="5400600"/>
          </a:xfrm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cs-CZ" altLang="cs-CZ" sz="21900" b="1" dirty="0" err="1"/>
              <a:t>Fotogaleri</a:t>
            </a:r>
            <a:endParaRPr lang="cs-CZ" altLang="cs-CZ" sz="21900" b="1" dirty="0"/>
          </a:p>
          <a:p>
            <a:pPr algn="ctr">
              <a:buFontTx/>
              <a:buNone/>
            </a:pPr>
            <a:r>
              <a:rPr lang="cs-CZ" sz="8500" b="1" dirty="0">
                <a:solidFill>
                  <a:srgbClr val="FF0000"/>
                </a:solidFill>
              </a:rPr>
              <a:t>Okresní soutěž v požárním sportu v Hulíně</a:t>
            </a:r>
            <a:endParaRPr lang="cs-CZ" altLang="cs-CZ" sz="10300" b="1" dirty="0">
              <a:solidFill>
                <a:srgbClr val="FF0000"/>
              </a:solidFill>
            </a:endParaRP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286176"/>
      </p:ext>
    </p:extLst>
  </p:cSld>
  <p:clrMapOvr>
    <a:masterClrMapping/>
  </p:clrMapOvr>
  <p:transition advTm="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6707"/>
      </p:ext>
    </p:extLst>
  </p:cSld>
  <p:clrMapOvr>
    <a:masterClrMapping/>
  </p:clrMapOvr>
  <p:transition advTm="9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61369"/>
      </p:ext>
    </p:extLst>
  </p:cSld>
  <p:clrMapOvr>
    <a:masterClrMapping/>
  </p:clrMapOvr>
  <p:transition advTm="9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360" y="332656"/>
            <a:ext cx="11161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dirty="0"/>
              <a:t> </a:t>
            </a:r>
            <a:endParaRPr lang="cs-CZ" sz="6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4" y="25144"/>
            <a:ext cx="12147300" cy="68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440"/>
            <a:ext cx="12451083" cy="7009960"/>
          </a:xfrm>
          <a:prstGeom prst="rect">
            <a:avLst/>
          </a:prstGeom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267695"/>
      </p:ext>
    </p:extLst>
  </p:cSld>
  <p:clrMapOvr>
    <a:masterClrMapping/>
  </p:clrMapOvr>
  <p:transition advTm="9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335360" y="1124744"/>
            <a:ext cx="11521280" cy="4525963"/>
          </a:xfrm>
        </p:spPr>
        <p:txBody>
          <a:bodyPr>
            <a:normAutofit fontScale="85000" lnSpcReduction="10000"/>
          </a:bodyPr>
          <a:lstStyle/>
          <a:p>
            <a:pPr algn="ctr">
              <a:buFontTx/>
              <a:buNone/>
            </a:pPr>
            <a:r>
              <a:rPr lang="cs-CZ" altLang="cs-CZ" sz="21900" b="1" dirty="0"/>
              <a:t>Fotogalerie</a:t>
            </a:r>
          </a:p>
          <a:p>
            <a:pPr algn="ctr">
              <a:buFontTx/>
              <a:buNone/>
            </a:pPr>
            <a:r>
              <a:rPr lang="cs-CZ" sz="9400" dirty="0">
                <a:solidFill>
                  <a:srgbClr val="FF0000"/>
                </a:solidFill>
              </a:rPr>
              <a:t>Ukázka canisterapie v MŠ</a:t>
            </a:r>
            <a:endParaRPr lang="cs-CZ" altLang="cs-CZ" sz="10300" b="1" dirty="0">
              <a:solidFill>
                <a:srgbClr val="FF0000"/>
              </a:solidFill>
            </a:endParaRP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802437"/>
      </p:ext>
    </p:extLst>
  </p:cSld>
  <p:clrMapOvr>
    <a:masterClrMapping/>
  </p:clrMapOvr>
  <p:transition advTm="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30808"/>
            <a:ext cx="12192000" cy="911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37495"/>
      </p:ext>
    </p:extLst>
  </p:cSld>
  <p:clrMapOvr>
    <a:masterClrMapping/>
  </p:clrMapOvr>
  <p:transition advTm="9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4102"/>
      </p:ext>
    </p:extLst>
  </p:cSld>
  <p:clrMapOvr>
    <a:masterClrMapping/>
  </p:clrMapOvr>
  <p:transition advTm="9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55964"/>
      </p:ext>
    </p:extLst>
  </p:cSld>
  <p:clrMapOvr>
    <a:masterClrMapping/>
  </p:clrMapOvr>
  <p:transition advTm="9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335360" y="1124744"/>
            <a:ext cx="11521280" cy="4525963"/>
          </a:xfrm>
        </p:spPr>
        <p:txBody>
          <a:bodyPr>
            <a:normAutofit fontScale="85000" lnSpcReduction="10000"/>
          </a:bodyPr>
          <a:lstStyle/>
          <a:p>
            <a:pPr algn="ctr">
              <a:buFontTx/>
              <a:buNone/>
            </a:pPr>
            <a:r>
              <a:rPr lang="cs-CZ" altLang="cs-CZ" sz="21900" b="1" dirty="0"/>
              <a:t>Fotogalerie</a:t>
            </a:r>
          </a:p>
          <a:p>
            <a:pPr algn="ctr">
              <a:buFontTx/>
              <a:buNone/>
            </a:pPr>
            <a:r>
              <a:rPr lang="cs-CZ" sz="9400" dirty="0">
                <a:solidFill>
                  <a:srgbClr val="FF0000"/>
                </a:solidFill>
              </a:rPr>
              <a:t>Stavební úpravy obecního kulturního domu</a:t>
            </a:r>
            <a:endParaRPr lang="cs-CZ" altLang="cs-CZ" sz="10300" b="1" dirty="0">
              <a:solidFill>
                <a:srgbClr val="FF0000"/>
              </a:solidFill>
            </a:endParaRP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101772"/>
      </p:ext>
    </p:extLst>
  </p:cSld>
  <p:clrMapOvr>
    <a:masterClrMapping/>
  </p:clrMapOvr>
  <p:transition advTm="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20066"/>
      </p:ext>
    </p:extLst>
  </p:cSld>
  <p:clrMapOvr>
    <a:masterClrMapping/>
  </p:clrMapOvr>
  <p:transition advTm="9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0666"/>
      </p:ext>
    </p:extLst>
  </p:cSld>
  <p:clrMapOvr>
    <a:masterClrMapping/>
  </p:clrMapOvr>
  <p:transition advTm="9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mail.seznam.cz/imageresize/?width=892&amp;height=602&amp;mid=35299&amp;aid=1&amp;uid=3940307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80399"/>
      </p:ext>
    </p:extLst>
  </p:cSld>
  <p:clrMapOvr>
    <a:masterClrMapping/>
  </p:clrMapOvr>
  <p:transition advTm="9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 flipH="1" flipV="1">
            <a:off x="-3913112" y="6858000"/>
            <a:ext cx="3816424" cy="233164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72001" y="957915"/>
            <a:ext cx="10801200" cy="3774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11500" b="1" dirty="0">
                <a:solidFill>
                  <a:srgbClr val="990033"/>
                </a:solidFill>
                <a:latin typeface="Bookman Old Style" panose="02050604050505020204" pitchFamily="18" charset="0"/>
              </a:rPr>
              <a:t>REKLAMA</a:t>
            </a:r>
            <a:endParaRPr lang="cs-CZ" altLang="cs-CZ" sz="60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045" y="2635202"/>
            <a:ext cx="10009112" cy="419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6737"/>
      </p:ext>
    </p:extLst>
  </p:cSld>
  <p:clrMapOvr>
    <a:masterClrMapping/>
  </p:clrMapOvr>
  <p:transition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-19677" y="0"/>
            <a:ext cx="12192001" cy="7571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830" y="149888"/>
            <a:ext cx="12122494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4000" dirty="0"/>
          </a:p>
          <a:p>
            <a:pPr algn="ctr"/>
            <a:r>
              <a:rPr lang="cs-CZ" sz="4800" b="1" dirty="0">
                <a:solidFill>
                  <a:srgbClr val="FF0000"/>
                </a:solidFill>
              </a:rPr>
              <a:t>Pojízdná prodejna masa Řeznictví Zbořil přijede na Březnici ve středu 24.května</a:t>
            </a:r>
            <a:br>
              <a:rPr lang="cs-CZ" sz="4800" b="1" dirty="0">
                <a:solidFill>
                  <a:srgbClr val="FF0000"/>
                </a:solidFill>
              </a:rPr>
            </a:br>
            <a:r>
              <a:rPr lang="cs-CZ" sz="4800" b="1" dirty="0">
                <a:solidFill>
                  <a:srgbClr val="FF0000"/>
                </a:solidFill>
              </a:rPr>
              <a:t>Prodej ve 12:15-12:30 u hospody, 12:35-12:50 na točně. Nabízíme čerstvé vepřové a hovězí maso z českých chovů.</a:t>
            </a:r>
          </a:p>
          <a:p>
            <a:pPr algn="ctr"/>
            <a:r>
              <a:rPr lang="cs-CZ" sz="4800" b="1" dirty="0">
                <a:solidFill>
                  <a:schemeClr val="accent1">
                    <a:lumMod val="50000"/>
                  </a:schemeClr>
                </a:solidFill>
              </a:rPr>
              <a:t>Vlastní Zbořilovu uzeninu a zabijačku.</a:t>
            </a:r>
          </a:p>
          <a:p>
            <a:pPr algn="ctr"/>
            <a:r>
              <a:rPr lang="cs-CZ" sz="4800" b="1" dirty="0"/>
              <a:t>Objednávky volejte během úterý na tel. 577923104</a:t>
            </a:r>
          </a:p>
          <a:p>
            <a:pPr algn="ctr"/>
            <a:endParaRPr lang="en-GB" sz="7200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70275"/>
      </p:ext>
    </p:extLst>
  </p:cSld>
  <p:clrMapOvr>
    <a:masterClrMapping/>
  </p:clrMapOvr>
  <p:transition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4483101" y="625476"/>
            <a:ext cx="4481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cs-CZ" sz="28700" b="1" kern="10" spc="-9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-19677" y="0"/>
            <a:ext cx="12192001" cy="7571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830" y="149888"/>
            <a:ext cx="12122494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dirty="0"/>
              <a:t>Firma MORAVOS bude </a:t>
            </a:r>
          </a:p>
          <a:p>
            <a:pPr algn="ctr"/>
            <a:r>
              <a:rPr lang="cs-CZ" sz="6000" b="1" dirty="0">
                <a:solidFill>
                  <a:srgbClr val="FF0000"/>
                </a:solidFill>
              </a:rPr>
              <a:t>ve středu 24.05.2023 </a:t>
            </a:r>
          </a:p>
          <a:p>
            <a:pPr algn="ctr"/>
            <a:r>
              <a:rPr lang="cs-CZ" sz="6000" dirty="0"/>
              <a:t>- u OÚ od 12:20</a:t>
            </a:r>
          </a:p>
          <a:p>
            <a:pPr algn="ctr"/>
            <a:r>
              <a:rPr lang="cs-CZ" sz="6000" dirty="0"/>
              <a:t>- na točně od 12:30</a:t>
            </a:r>
          </a:p>
          <a:p>
            <a:pPr algn="ctr"/>
            <a:r>
              <a:rPr lang="cs-CZ" sz="6000" dirty="0"/>
              <a:t>Prodávat: potraviny, koření, krmiva, drogerii, hnojiva, brambory, krémy, masti, textil a jiné zboží…</a:t>
            </a:r>
          </a:p>
          <a:p>
            <a:pPr algn="ctr"/>
            <a:endParaRPr lang="en-GB" sz="4000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512586"/>
      </p:ext>
    </p:extLst>
  </p:cSld>
  <p:clrMapOvr>
    <a:masterClrMapping/>
  </p:clrMapOvr>
  <p:transition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89" y="-20943"/>
            <a:ext cx="20145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476672"/>
            <a:ext cx="8178345" cy="8178345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 flipH="1" flipV="1">
            <a:off x="-3913112" y="6858000"/>
            <a:ext cx="3816424" cy="233164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3352" y="590532"/>
            <a:ext cx="10801200" cy="3774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11500" b="1" dirty="0">
                <a:solidFill>
                  <a:srgbClr val="990033"/>
                </a:solidFill>
                <a:latin typeface="Bookman Old Style" panose="02050604050505020204" pitchFamily="18" charset="0"/>
              </a:rPr>
              <a:t>Pozvánky</a:t>
            </a:r>
            <a:endParaRPr lang="cs-CZ" altLang="cs-CZ" sz="6000" b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86140"/>
      </p:ext>
    </p:extLst>
  </p:cSld>
  <p:clrMapOvr>
    <a:masterClrMapping/>
  </p:clrMapOvr>
  <p:transition advTm="6000"/>
</p:sld>
</file>

<file path=ppt/theme/theme1.xml><?xml version="1.0" encoding="utf-8"?>
<a:theme xmlns:a="http://schemas.openxmlformats.org/drawingml/2006/main" name="Výchozí návrh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32129</TotalTime>
  <Words>770</Words>
  <Application>Microsoft Office PowerPoint</Application>
  <PresentationFormat>Širokoúhlá obrazovka</PresentationFormat>
  <Paragraphs>359</Paragraphs>
  <Slides>58</Slides>
  <Notes>34</Notes>
  <HiddenSlides>0</HiddenSlides>
  <MMClips>0</MMClips>
  <ScaleCrop>false</ScaleCrop>
  <HeadingPairs>
    <vt:vector size="8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58</vt:i4>
      </vt:variant>
    </vt:vector>
  </HeadingPairs>
  <TitlesOfParts>
    <vt:vector size="73" baseType="lpstr">
      <vt:lpstr>Arial</vt:lpstr>
      <vt:lpstr>Bahnschrift</vt:lpstr>
      <vt:lpstr>Bookman Old Style</vt:lpstr>
      <vt:lpstr>Calibri</vt:lpstr>
      <vt:lpstr>Calibri Light</vt:lpstr>
      <vt:lpstr>Gungsuh</vt:lpstr>
      <vt:lpstr>Impact</vt:lpstr>
      <vt:lpstr>MS Reference Sans Serif</vt:lpstr>
      <vt:lpstr>Segoe UI Black</vt:lpstr>
      <vt:lpstr>Tahoma</vt:lpstr>
      <vt:lpstr>Times New Roman</vt:lpstr>
      <vt:lpstr>Wingdings</vt:lpstr>
      <vt:lpstr>Výchozí návrh</vt:lpstr>
      <vt:lpstr>Document</vt:lpstr>
      <vt:lpstr>Dokument</vt:lpstr>
      <vt:lpstr>Infokanál  obce Březnice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Infokanál  obce Březnice</dc:title>
  <dc:creator>Obec</dc:creator>
  <cp:lastModifiedBy>Infokanal</cp:lastModifiedBy>
  <cp:revision>2313</cp:revision>
  <dcterms:created xsi:type="dcterms:W3CDTF">2019-07-03T08:31:21Z</dcterms:created>
  <dcterms:modified xsi:type="dcterms:W3CDTF">2023-05-23T09:23:47Z</dcterms:modified>
</cp:coreProperties>
</file>